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8"/>
  </p:notesMasterIdLst>
  <p:sldIdLst>
    <p:sldId id="256" r:id="rId2"/>
    <p:sldId id="257" r:id="rId3"/>
    <p:sldId id="323" r:id="rId4"/>
    <p:sldId id="258" r:id="rId5"/>
    <p:sldId id="259" r:id="rId6"/>
    <p:sldId id="260" r:id="rId7"/>
    <p:sldId id="261" r:id="rId8"/>
    <p:sldId id="264" r:id="rId9"/>
    <p:sldId id="322" r:id="rId10"/>
    <p:sldId id="282" r:id="rId11"/>
    <p:sldId id="321" r:id="rId12"/>
    <p:sldId id="307" r:id="rId13"/>
    <p:sldId id="299"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294" r:id="rId30"/>
    <p:sldId id="341" r:id="rId31"/>
    <p:sldId id="343" r:id="rId32"/>
    <p:sldId id="340" r:id="rId33"/>
    <p:sldId id="342" r:id="rId34"/>
    <p:sldId id="339" r:id="rId35"/>
    <p:sldId id="295" r:id="rId36"/>
    <p:sldId id="297"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Pacifico"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4221" autoAdjust="0"/>
  </p:normalViewPr>
  <p:slideViewPr>
    <p:cSldViewPr snapToGrid="0">
      <p:cViewPr>
        <p:scale>
          <a:sx n="109" d="100"/>
          <a:sy n="109" d="100"/>
        </p:scale>
        <p:origin x="8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1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704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911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96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48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421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69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269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8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f1273643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f127364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84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927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118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795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647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090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471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5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1273643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1273643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875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f1273643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f1273643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958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621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971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157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27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f1273643a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df1273643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534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f1273643a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f1273643a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f1273643a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f1273643a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f1273643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f1273643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f1273643a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f1273643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f1273643a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f1273643a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f1273643a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f1273643a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f1273643a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f1273643a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f1273643a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f1273643a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516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371601" y="1597821"/>
            <a:ext cx="7086600" cy="11025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2057400" y="2914650"/>
            <a:ext cx="5715000" cy="1314600"/>
          </a:xfrm>
          <a:prstGeom prst="rect">
            <a:avLst/>
          </a:prstGeom>
          <a:noFill/>
          <a:ln>
            <a:noFill/>
          </a:ln>
        </p:spPr>
        <p:txBody>
          <a:bodyPr spcFirstLastPara="1" wrap="square" lIns="68575" tIns="34275" rIns="68575" bIns="34275" anchor="t" anchorCtr="0">
            <a:normAutofit/>
          </a:bodyPr>
          <a:lstStyle>
            <a:lvl1pPr lvl="0" algn="ctr">
              <a:spcBef>
                <a:spcPts val="400"/>
              </a:spcBef>
              <a:spcAft>
                <a:spcPts val="0"/>
              </a:spcAft>
              <a:buClr>
                <a:srgbClr val="002060"/>
              </a:buClr>
              <a:buSzPts val="2200"/>
              <a:buNone/>
              <a:defRPr>
                <a:solidFill>
                  <a:srgbClr val="002060"/>
                </a:solidFill>
              </a:defRPr>
            </a:lvl1pPr>
            <a:lvl2pPr lvl="1" algn="ctr">
              <a:spcBef>
                <a:spcPts val="400"/>
              </a:spcBef>
              <a:spcAft>
                <a:spcPts val="0"/>
              </a:spcAft>
              <a:buClr>
                <a:srgbClr val="888888"/>
              </a:buClr>
              <a:buSzPts val="1900"/>
              <a:buNone/>
              <a:defRPr>
                <a:solidFill>
                  <a:srgbClr val="888888"/>
                </a:solidFill>
              </a:defRPr>
            </a:lvl2pPr>
            <a:lvl3pPr lvl="2" algn="ctr">
              <a:spcBef>
                <a:spcPts val="300"/>
              </a:spcBef>
              <a:spcAft>
                <a:spcPts val="0"/>
              </a:spcAft>
              <a:buClr>
                <a:srgbClr val="888888"/>
              </a:buClr>
              <a:buSzPts val="1600"/>
              <a:buNone/>
              <a:defRPr>
                <a:solidFill>
                  <a:srgbClr val="888888"/>
                </a:solidFill>
              </a:defRPr>
            </a:lvl3pPr>
            <a:lvl4pPr lvl="3" algn="ctr">
              <a:spcBef>
                <a:spcPts val="300"/>
              </a:spcBef>
              <a:spcAft>
                <a:spcPts val="0"/>
              </a:spcAft>
              <a:buClr>
                <a:srgbClr val="888888"/>
              </a:buClr>
              <a:buSzPts val="1400"/>
              <a:buNone/>
              <a:defRPr>
                <a:solidFill>
                  <a:srgbClr val="888888"/>
                </a:solidFill>
              </a:defRPr>
            </a:lvl4pPr>
            <a:lvl5pPr lvl="4" algn="ctr">
              <a:spcBef>
                <a:spcPts val="300"/>
              </a:spcBef>
              <a:spcAft>
                <a:spcPts val="0"/>
              </a:spcAft>
              <a:buClr>
                <a:srgbClr val="888888"/>
              </a:buClr>
              <a:buSzPts val="1400"/>
              <a:buNone/>
              <a:defRPr>
                <a:solidFill>
                  <a:srgbClr val="888888"/>
                </a:solidFill>
              </a:defRPr>
            </a:lvl5pPr>
            <a:lvl6pPr lvl="5" algn="ctr">
              <a:spcBef>
                <a:spcPts val="300"/>
              </a:spcBef>
              <a:spcAft>
                <a:spcPts val="0"/>
              </a:spcAft>
              <a:buClr>
                <a:srgbClr val="888888"/>
              </a:buClr>
              <a:buSzPts val="1400"/>
              <a:buNone/>
              <a:defRPr>
                <a:solidFill>
                  <a:srgbClr val="888888"/>
                </a:solidFill>
              </a:defRPr>
            </a:lvl6pPr>
            <a:lvl7pPr lvl="6" algn="ctr">
              <a:spcBef>
                <a:spcPts val="300"/>
              </a:spcBef>
              <a:spcAft>
                <a:spcPts val="0"/>
              </a:spcAft>
              <a:buClr>
                <a:srgbClr val="888888"/>
              </a:buClr>
              <a:buSzPts val="1400"/>
              <a:buNone/>
              <a:defRPr>
                <a:solidFill>
                  <a:srgbClr val="888888"/>
                </a:solidFill>
              </a:defRPr>
            </a:lvl7pPr>
            <a:lvl8pPr lvl="7" algn="ctr">
              <a:spcBef>
                <a:spcPts val="300"/>
              </a:spcBef>
              <a:spcAft>
                <a:spcPts val="0"/>
              </a:spcAft>
              <a:buClr>
                <a:srgbClr val="888888"/>
              </a:buClr>
              <a:buSzPts val="1400"/>
              <a:buNone/>
              <a:defRPr>
                <a:solidFill>
                  <a:srgbClr val="888888"/>
                </a:solidFill>
              </a:defRPr>
            </a:lvl8pPr>
            <a:lvl9pPr lvl="8" algn="ctr">
              <a:spcBef>
                <a:spcPts val="300"/>
              </a:spcBef>
              <a:spcAft>
                <a:spcPts val="0"/>
              </a:spcAft>
              <a:buClr>
                <a:srgbClr val="888888"/>
              </a:buClr>
              <a:buSzPts val="1400"/>
              <a:buNone/>
              <a:defRPr>
                <a:solidFill>
                  <a:srgbClr val="888888"/>
                </a:solidFill>
              </a:defRPr>
            </a:lvl9pPr>
          </a:lstStyle>
          <a:p>
            <a:endParaRPr/>
          </a:p>
        </p:txBody>
      </p:sp>
      <p:sp>
        <p:nvSpPr>
          <p:cNvPr id="14" name="Google Shape;14;p2"/>
          <p:cNvSpPr txBox="1">
            <a:spLocks noGrp="1"/>
          </p:cNvSpPr>
          <p:nvPr>
            <p:ph type="ftr" idx="11"/>
          </p:nvPr>
        </p:nvSpPr>
        <p:spPr>
          <a:xfrm>
            <a:off x="3124199" y="4767265"/>
            <a:ext cx="49263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100" b="0" i="1" u="none" strike="noStrike" cap="none">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100" b="0" i="0" u="none" strike="noStrike" cap="none">
                <a:solidFill>
                  <a:srgbClr val="002060"/>
                </a:solidFill>
                <a:latin typeface="Arial"/>
                <a:ea typeface="Arial"/>
                <a:cs typeface="Arial"/>
                <a:sym typeface="Arial"/>
              </a:defRPr>
            </a:lvl1pPr>
            <a:lvl2pPr marL="0" lvl="1" indent="0" algn="r">
              <a:spcBef>
                <a:spcPts val="0"/>
              </a:spcBef>
              <a:spcAft>
                <a:spcPts val="0"/>
              </a:spcAft>
              <a:buNone/>
              <a:defRPr sz="1100" b="0" i="0" u="none" strike="noStrike" cap="none">
                <a:solidFill>
                  <a:srgbClr val="002060"/>
                </a:solidFill>
                <a:latin typeface="Arial"/>
                <a:ea typeface="Arial"/>
                <a:cs typeface="Arial"/>
                <a:sym typeface="Arial"/>
              </a:defRPr>
            </a:lvl2pPr>
            <a:lvl3pPr marL="0" lvl="2" indent="0" algn="r">
              <a:spcBef>
                <a:spcPts val="0"/>
              </a:spcBef>
              <a:spcAft>
                <a:spcPts val="0"/>
              </a:spcAft>
              <a:buNone/>
              <a:defRPr sz="1100" b="0" i="0" u="none" strike="noStrike" cap="none">
                <a:solidFill>
                  <a:srgbClr val="002060"/>
                </a:solidFill>
                <a:latin typeface="Arial"/>
                <a:ea typeface="Arial"/>
                <a:cs typeface="Arial"/>
                <a:sym typeface="Arial"/>
              </a:defRPr>
            </a:lvl3pPr>
            <a:lvl4pPr marL="0" lvl="3" indent="0" algn="r">
              <a:spcBef>
                <a:spcPts val="0"/>
              </a:spcBef>
              <a:spcAft>
                <a:spcPts val="0"/>
              </a:spcAft>
              <a:buNone/>
              <a:defRPr sz="1100" b="0" i="0" u="none" strike="noStrike" cap="none">
                <a:solidFill>
                  <a:srgbClr val="002060"/>
                </a:solidFill>
                <a:latin typeface="Arial"/>
                <a:ea typeface="Arial"/>
                <a:cs typeface="Arial"/>
                <a:sym typeface="Arial"/>
              </a:defRPr>
            </a:lvl4pPr>
            <a:lvl5pPr marL="0" lvl="4" indent="0" algn="r">
              <a:spcBef>
                <a:spcPts val="0"/>
              </a:spcBef>
              <a:spcAft>
                <a:spcPts val="0"/>
              </a:spcAft>
              <a:buNone/>
              <a:defRPr sz="1100" b="0" i="0" u="none" strike="noStrike" cap="none">
                <a:solidFill>
                  <a:srgbClr val="002060"/>
                </a:solidFill>
                <a:latin typeface="Arial"/>
                <a:ea typeface="Arial"/>
                <a:cs typeface="Arial"/>
                <a:sym typeface="Arial"/>
              </a:defRPr>
            </a:lvl5pPr>
            <a:lvl6pPr marL="0" lvl="5" indent="0" algn="r">
              <a:spcBef>
                <a:spcPts val="0"/>
              </a:spcBef>
              <a:spcAft>
                <a:spcPts val="0"/>
              </a:spcAft>
              <a:buNone/>
              <a:defRPr sz="1100" b="0" i="0" u="none" strike="noStrike" cap="none">
                <a:solidFill>
                  <a:srgbClr val="002060"/>
                </a:solidFill>
                <a:latin typeface="Arial"/>
                <a:ea typeface="Arial"/>
                <a:cs typeface="Arial"/>
                <a:sym typeface="Arial"/>
              </a:defRPr>
            </a:lvl6pPr>
            <a:lvl7pPr marL="0" lvl="6" indent="0" algn="r">
              <a:spcBef>
                <a:spcPts val="0"/>
              </a:spcBef>
              <a:spcAft>
                <a:spcPts val="0"/>
              </a:spcAft>
              <a:buNone/>
              <a:defRPr sz="1100" b="0" i="0" u="none" strike="noStrike" cap="none">
                <a:solidFill>
                  <a:srgbClr val="002060"/>
                </a:solidFill>
                <a:latin typeface="Arial"/>
                <a:ea typeface="Arial"/>
                <a:cs typeface="Arial"/>
                <a:sym typeface="Arial"/>
              </a:defRPr>
            </a:lvl7pPr>
            <a:lvl8pPr marL="0" lvl="7" indent="0" algn="r">
              <a:spcBef>
                <a:spcPts val="0"/>
              </a:spcBef>
              <a:spcAft>
                <a:spcPts val="0"/>
              </a:spcAft>
              <a:buNone/>
              <a:defRPr sz="1100" b="0" i="0" u="none" strike="noStrike" cap="none">
                <a:solidFill>
                  <a:srgbClr val="002060"/>
                </a:solidFill>
                <a:latin typeface="Arial"/>
                <a:ea typeface="Arial"/>
                <a:cs typeface="Arial"/>
                <a:sym typeface="Arial"/>
              </a:defRPr>
            </a:lvl8pPr>
            <a:lvl9pPr marL="0" lvl="8" indent="0" algn="r">
              <a:spcBef>
                <a:spcPts val="0"/>
              </a:spcBef>
              <a:spcAft>
                <a:spcPts val="0"/>
              </a:spcAft>
              <a:buNone/>
              <a:defRPr sz="1100" b="0" i="0" u="none" strike="noStrike" cap="none">
                <a:solidFill>
                  <a:srgbClr val="00206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914401" y="205978"/>
            <a:ext cx="7772400" cy="8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 name="Google Shape;18;p3"/>
          <p:cNvSpPr txBox="1">
            <a:spLocks noGrp="1"/>
          </p:cNvSpPr>
          <p:nvPr>
            <p:ph type="body" idx="1"/>
          </p:nvPr>
        </p:nvSpPr>
        <p:spPr>
          <a:xfrm>
            <a:off x="914401" y="1200152"/>
            <a:ext cx="7772400" cy="339450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Clr>
                <a:schemeClr val="dk1"/>
              </a:buClr>
              <a:buSzPts val="1400"/>
              <a:buChar char="•"/>
              <a:defRPr/>
            </a:lvl1pPr>
            <a:lvl2pPr marL="914400" lvl="1" indent="-317500" algn="l">
              <a:spcBef>
                <a:spcPts val="300"/>
              </a:spcBef>
              <a:spcAft>
                <a:spcPts val="0"/>
              </a:spcAft>
              <a:buClr>
                <a:schemeClr val="dk1"/>
              </a:buClr>
              <a:buSzPts val="1400"/>
              <a:buChar char="–"/>
              <a:defRPr/>
            </a:lvl2pPr>
            <a:lvl3pPr marL="1371600" lvl="2" indent="-317500" algn="l">
              <a:spcBef>
                <a:spcPts val="300"/>
              </a:spcBef>
              <a:spcAft>
                <a:spcPts val="0"/>
              </a:spcAft>
              <a:buClr>
                <a:schemeClr val="dk1"/>
              </a:buClr>
              <a:buSzPts val="1400"/>
              <a:buChar char="•"/>
              <a:defRPr/>
            </a:lvl3pPr>
            <a:lvl4pPr marL="1828800" lvl="3" indent="-317500" algn="l">
              <a:spcBef>
                <a:spcPts val="300"/>
              </a:spcBef>
              <a:spcAft>
                <a:spcPts val="0"/>
              </a:spcAft>
              <a:buClr>
                <a:schemeClr val="dk1"/>
              </a:buClr>
              <a:buSzPts val="1400"/>
              <a:buChar char="–"/>
              <a:defRPr/>
            </a:lvl4pPr>
            <a:lvl5pPr marL="2286000" lvl="4" indent="-317500" algn="l">
              <a:spcBef>
                <a:spcPts val="300"/>
              </a:spcBef>
              <a:spcAft>
                <a:spcPts val="0"/>
              </a:spcAft>
              <a:buClr>
                <a:schemeClr val="dk1"/>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9" name="Google Shape;19;p3"/>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371600" y="3305177"/>
            <a:ext cx="7123200" cy="1021500"/>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chemeClr val="dk1"/>
              </a:buClr>
              <a:buSzPts val="2700"/>
              <a:buFont typeface="Calibri"/>
              <a:buNone/>
              <a:defRPr sz="27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4"/>
          <p:cNvSpPr txBox="1">
            <a:spLocks noGrp="1"/>
          </p:cNvSpPr>
          <p:nvPr>
            <p:ph type="body" idx="1"/>
          </p:nvPr>
        </p:nvSpPr>
        <p:spPr>
          <a:xfrm>
            <a:off x="1371600" y="2180035"/>
            <a:ext cx="7123200" cy="1125000"/>
          </a:xfrm>
          <a:prstGeom prst="rect">
            <a:avLst/>
          </a:prstGeom>
          <a:noFill/>
          <a:ln>
            <a:noFill/>
          </a:ln>
        </p:spPr>
        <p:txBody>
          <a:bodyPr spcFirstLastPara="1" wrap="square" lIns="68575" tIns="34275" rIns="68575" bIns="34275" anchor="b" anchorCtr="0">
            <a:normAutofit/>
          </a:bodyPr>
          <a:lstStyle>
            <a:lvl1pPr marL="457200" lvl="0" indent="-228600" algn="l">
              <a:spcBef>
                <a:spcPts val="300"/>
              </a:spcBef>
              <a:spcAft>
                <a:spcPts val="0"/>
              </a:spcAft>
              <a:buClr>
                <a:srgbClr val="888888"/>
              </a:buClr>
              <a:buSzPts val="1400"/>
              <a:buNone/>
              <a:defRPr sz="1400">
                <a:solidFill>
                  <a:srgbClr val="888888"/>
                </a:solidFill>
              </a:defRPr>
            </a:lvl1pPr>
            <a:lvl2pPr marL="914400" lvl="1" indent="-228600" algn="l">
              <a:spcBef>
                <a:spcPts val="200"/>
              </a:spcBef>
              <a:spcAft>
                <a:spcPts val="0"/>
              </a:spcAft>
              <a:buClr>
                <a:srgbClr val="888888"/>
              </a:buClr>
              <a:buSzPts val="1200"/>
              <a:buNone/>
              <a:defRPr sz="1200">
                <a:solidFill>
                  <a:srgbClr val="888888"/>
                </a:solidFill>
              </a:defRPr>
            </a:lvl2pPr>
            <a:lvl3pPr marL="1371600" lvl="2" indent="-228600" algn="l">
              <a:spcBef>
                <a:spcPts val="200"/>
              </a:spcBef>
              <a:spcAft>
                <a:spcPts val="0"/>
              </a:spcAft>
              <a:buClr>
                <a:srgbClr val="888888"/>
              </a:buClr>
              <a:buSzPts val="1100"/>
              <a:buNone/>
              <a:defRPr sz="1100">
                <a:solidFill>
                  <a:srgbClr val="888888"/>
                </a:solidFill>
              </a:defRPr>
            </a:lvl3pPr>
            <a:lvl4pPr marL="1828800" lvl="3" indent="-228600" algn="l">
              <a:spcBef>
                <a:spcPts val="200"/>
              </a:spcBef>
              <a:spcAft>
                <a:spcPts val="0"/>
              </a:spcAft>
              <a:buClr>
                <a:srgbClr val="888888"/>
              </a:buClr>
              <a:buSzPts val="900"/>
              <a:buNone/>
              <a:defRPr sz="900">
                <a:solidFill>
                  <a:srgbClr val="888888"/>
                </a:solidFill>
              </a:defRPr>
            </a:lvl4pPr>
            <a:lvl5pPr marL="2286000" lvl="4" indent="-228600" algn="l">
              <a:spcBef>
                <a:spcPts val="200"/>
              </a:spcBef>
              <a:spcAft>
                <a:spcPts val="0"/>
              </a:spcAft>
              <a:buClr>
                <a:srgbClr val="888888"/>
              </a:buClr>
              <a:buSzPts val="900"/>
              <a:buNone/>
              <a:defRPr sz="900">
                <a:solidFill>
                  <a:srgbClr val="888888"/>
                </a:solidFill>
              </a:defRPr>
            </a:lvl5pPr>
            <a:lvl6pPr marL="2743200" lvl="5" indent="-228600" algn="l">
              <a:spcBef>
                <a:spcPts val="200"/>
              </a:spcBef>
              <a:spcAft>
                <a:spcPts val="0"/>
              </a:spcAft>
              <a:buClr>
                <a:srgbClr val="888888"/>
              </a:buClr>
              <a:buSzPts val="900"/>
              <a:buNone/>
              <a:defRPr sz="900">
                <a:solidFill>
                  <a:srgbClr val="888888"/>
                </a:solidFill>
              </a:defRPr>
            </a:lvl6pPr>
            <a:lvl7pPr marL="3200400" lvl="6" indent="-228600" algn="l">
              <a:spcBef>
                <a:spcPts val="200"/>
              </a:spcBef>
              <a:spcAft>
                <a:spcPts val="0"/>
              </a:spcAft>
              <a:buClr>
                <a:srgbClr val="888888"/>
              </a:buClr>
              <a:buSzPts val="900"/>
              <a:buNone/>
              <a:defRPr sz="900">
                <a:solidFill>
                  <a:srgbClr val="888888"/>
                </a:solidFill>
              </a:defRPr>
            </a:lvl7pPr>
            <a:lvl8pPr marL="3657600" lvl="7" indent="-228600" algn="l">
              <a:spcBef>
                <a:spcPts val="200"/>
              </a:spcBef>
              <a:spcAft>
                <a:spcPts val="0"/>
              </a:spcAft>
              <a:buClr>
                <a:srgbClr val="888888"/>
              </a:buClr>
              <a:buSzPts val="900"/>
              <a:buNone/>
              <a:defRPr sz="900">
                <a:solidFill>
                  <a:srgbClr val="888888"/>
                </a:solidFill>
              </a:defRPr>
            </a:lvl8pPr>
            <a:lvl9pPr marL="4114800" lvl="8" indent="-228600" algn="l">
              <a:spcBef>
                <a:spcPts val="200"/>
              </a:spcBef>
              <a:spcAft>
                <a:spcPts val="0"/>
              </a:spcAft>
              <a:buClr>
                <a:srgbClr val="888888"/>
              </a:buClr>
              <a:buSzPts val="900"/>
              <a:buNone/>
              <a:defRPr sz="900">
                <a:solidFill>
                  <a:srgbClr val="888888"/>
                </a:solidFill>
              </a:defRPr>
            </a:lvl9pPr>
          </a:lstStyle>
          <a:p>
            <a:endParaRPr/>
          </a:p>
        </p:txBody>
      </p:sp>
      <p:sp>
        <p:nvSpPr>
          <p:cNvPr id="23" name="Google Shape;23;p4"/>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p:nvPr/>
        </p:nvSpPr>
        <p:spPr>
          <a:xfrm>
            <a:off x="2836046" y="2433250"/>
            <a:ext cx="2366400" cy="25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200" b="0" i="0" u="none" strike="noStrike" cap="none">
                <a:solidFill>
                  <a:schemeClr val="dk1"/>
                </a:solidFill>
                <a:latin typeface="Arial"/>
                <a:ea typeface="Arial"/>
                <a:cs typeface="Arial"/>
                <a:sym typeface="Arial"/>
              </a:rPr>
              <a:t>1022- Unit 5 - Instructor: S. Vincent</a:t>
            </a:r>
            <a:endParaRPr sz="1100"/>
          </a:p>
        </p:txBody>
      </p:sp>
      <p:sp>
        <p:nvSpPr>
          <p:cNvPr id="26" name="Google Shape;26;p4"/>
          <p:cNvSpPr txBox="1"/>
          <p:nvPr/>
        </p:nvSpPr>
        <p:spPr>
          <a:xfrm>
            <a:off x="3025346" y="4743451"/>
            <a:ext cx="5655300" cy="273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b="0" u="none">
                <a:solidFill>
                  <a:schemeClr val="dk1"/>
                </a:solidFill>
                <a:latin typeface="Arial"/>
                <a:ea typeface="Arial"/>
                <a:cs typeface="Arial"/>
                <a:sym typeface="Arial"/>
              </a:rPr>
              <a:t>Course Name, Module # 			Your name</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914401" y="205978"/>
            <a:ext cx="7772400" cy="8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rgbClr val="002060"/>
              </a:buClr>
              <a:buSzPts val="3000"/>
              <a:buFont typeface="Calibri"/>
              <a:buNone/>
              <a:defRPr b="1">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5"/>
          <p:cNvSpPr txBox="1">
            <a:spLocks noGrp="1"/>
          </p:cNvSpPr>
          <p:nvPr>
            <p:ph type="body" idx="1"/>
          </p:nvPr>
        </p:nvSpPr>
        <p:spPr>
          <a:xfrm>
            <a:off x="914400" y="1200152"/>
            <a:ext cx="3581400" cy="3394500"/>
          </a:xfrm>
          <a:prstGeom prst="rect">
            <a:avLst/>
          </a:prstGeom>
          <a:noFill/>
          <a:ln>
            <a:noFill/>
          </a:ln>
        </p:spPr>
        <p:txBody>
          <a:bodyPr spcFirstLastPara="1" wrap="square" lIns="68575" tIns="34275" rIns="68575" bIns="34275" anchor="t" anchorCtr="0">
            <a:normAutofit/>
          </a:bodyPr>
          <a:lstStyle>
            <a:lvl1pPr marL="457200" lvl="0" indent="-349250" algn="l">
              <a:spcBef>
                <a:spcPts val="400"/>
              </a:spcBef>
              <a:spcAft>
                <a:spcPts val="0"/>
              </a:spcAft>
              <a:buClr>
                <a:schemeClr val="dk1"/>
              </a:buClr>
              <a:buSzPts val="1900"/>
              <a:buChar char="•"/>
              <a:defRPr sz="1900"/>
            </a:lvl1pPr>
            <a:lvl2pPr marL="914400" lvl="1" indent="-330200" algn="l">
              <a:spcBef>
                <a:spcPts val="300"/>
              </a:spcBef>
              <a:spcAft>
                <a:spcPts val="0"/>
              </a:spcAft>
              <a:buClr>
                <a:schemeClr val="dk1"/>
              </a:buClr>
              <a:buSzPts val="1600"/>
              <a:buChar char="–"/>
              <a:defRPr sz="16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30" name="Google Shape;30;p5"/>
          <p:cNvSpPr txBox="1">
            <a:spLocks noGrp="1"/>
          </p:cNvSpPr>
          <p:nvPr>
            <p:ph type="body" idx="2"/>
          </p:nvPr>
        </p:nvSpPr>
        <p:spPr>
          <a:xfrm>
            <a:off x="4648200" y="1200152"/>
            <a:ext cx="4038600" cy="3394500"/>
          </a:xfrm>
          <a:prstGeom prst="rect">
            <a:avLst/>
          </a:prstGeom>
          <a:noFill/>
          <a:ln>
            <a:noFill/>
          </a:ln>
        </p:spPr>
        <p:txBody>
          <a:bodyPr spcFirstLastPara="1" wrap="square" lIns="68575" tIns="34275" rIns="68575" bIns="34275" anchor="t" anchorCtr="0">
            <a:normAutofit/>
          </a:bodyPr>
          <a:lstStyle>
            <a:lvl1pPr marL="457200" lvl="0" indent="-349250" algn="l">
              <a:spcBef>
                <a:spcPts val="400"/>
              </a:spcBef>
              <a:spcAft>
                <a:spcPts val="0"/>
              </a:spcAft>
              <a:buClr>
                <a:schemeClr val="dk1"/>
              </a:buClr>
              <a:buSzPts val="1900"/>
              <a:buChar char="•"/>
              <a:defRPr sz="1900"/>
            </a:lvl1pPr>
            <a:lvl2pPr marL="914400" lvl="1" indent="-330200" algn="l">
              <a:spcBef>
                <a:spcPts val="300"/>
              </a:spcBef>
              <a:spcAft>
                <a:spcPts val="0"/>
              </a:spcAft>
              <a:buClr>
                <a:schemeClr val="dk1"/>
              </a:buClr>
              <a:buSzPts val="1600"/>
              <a:buChar char="–"/>
              <a:defRPr sz="1600"/>
            </a:lvl2pPr>
            <a:lvl3pPr marL="1371600" lvl="2" indent="-317500" algn="l">
              <a:spcBef>
                <a:spcPts val="300"/>
              </a:spcBef>
              <a:spcAft>
                <a:spcPts val="0"/>
              </a:spcAft>
              <a:buClr>
                <a:schemeClr val="dk1"/>
              </a:buClr>
              <a:buSzPts val="1400"/>
              <a:buChar char="•"/>
              <a:defRPr sz="1400"/>
            </a:lvl3pPr>
            <a:lvl4pPr marL="1828800" lvl="3" indent="-304800" algn="l">
              <a:spcBef>
                <a:spcPts val="200"/>
              </a:spcBef>
              <a:spcAft>
                <a:spcPts val="0"/>
              </a:spcAft>
              <a:buClr>
                <a:schemeClr val="dk1"/>
              </a:buClr>
              <a:buSzPts val="1200"/>
              <a:buChar char="–"/>
              <a:defRPr sz="1200"/>
            </a:lvl4pPr>
            <a:lvl5pPr marL="2286000" lvl="4" indent="-304800" algn="l">
              <a:spcBef>
                <a:spcPts val="200"/>
              </a:spcBef>
              <a:spcAft>
                <a:spcPts val="0"/>
              </a:spcAft>
              <a:buClr>
                <a:schemeClr val="dk1"/>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31" name="Google Shape;31;p5"/>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32" name="Google Shape;32;p5"/>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5"/>
          <p:cNvSpPr txBox="1">
            <a:spLocks noGrp="1"/>
          </p:cNvSpPr>
          <p:nvPr>
            <p:ph type="ftr" idx="11"/>
          </p:nvPr>
        </p:nvSpPr>
        <p:spPr>
          <a:xfrm>
            <a:off x="3124199" y="4767265"/>
            <a:ext cx="49263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14401" y="205978"/>
            <a:ext cx="7772400" cy="8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 name="Google Shape;36;p6"/>
          <p:cNvSpPr txBox="1">
            <a:spLocks noGrp="1"/>
          </p:cNvSpPr>
          <p:nvPr>
            <p:ph type="body" idx="1"/>
          </p:nvPr>
        </p:nvSpPr>
        <p:spPr>
          <a:xfrm>
            <a:off x="914401" y="1151335"/>
            <a:ext cx="3582900" cy="479700"/>
          </a:xfrm>
          <a:prstGeom prst="rect">
            <a:avLst/>
          </a:prstGeom>
          <a:noFill/>
          <a:ln>
            <a:noFill/>
          </a:ln>
        </p:spPr>
        <p:txBody>
          <a:bodyPr spcFirstLastPara="1" wrap="square" lIns="68575" tIns="34275" rIns="68575" bIns="34275" anchor="b" anchorCtr="0">
            <a:normAutofit/>
          </a:bodyPr>
          <a:lstStyle>
            <a:lvl1pPr marL="457200" lvl="0" indent="-228600" algn="l">
              <a:spcBef>
                <a:spcPts val="300"/>
              </a:spcBef>
              <a:spcAft>
                <a:spcPts val="0"/>
              </a:spcAft>
              <a:buClr>
                <a:srgbClr val="002060"/>
              </a:buClr>
              <a:buSzPts val="1600"/>
              <a:buNone/>
              <a:defRPr sz="1600" b="1">
                <a:solidFill>
                  <a:srgbClr val="002060"/>
                </a:solidFill>
              </a:defRPr>
            </a:lvl1pPr>
            <a:lvl2pPr marL="914400" lvl="1" indent="-228600" algn="l">
              <a:spcBef>
                <a:spcPts val="300"/>
              </a:spcBef>
              <a:spcAft>
                <a:spcPts val="0"/>
              </a:spcAft>
              <a:buClr>
                <a:schemeClr val="dk1"/>
              </a:buClr>
              <a:buSzPts val="1400"/>
              <a:buNone/>
              <a:defRPr sz="1400" b="1"/>
            </a:lvl2pPr>
            <a:lvl3pPr marL="1371600" lvl="2" indent="-228600" algn="l">
              <a:spcBef>
                <a:spcPts val="200"/>
              </a:spcBef>
              <a:spcAft>
                <a:spcPts val="0"/>
              </a:spcAft>
              <a:buClr>
                <a:schemeClr val="dk1"/>
              </a:buClr>
              <a:buSzPts val="1200"/>
              <a:buNone/>
              <a:defRPr sz="1200" b="1"/>
            </a:lvl3pPr>
            <a:lvl4pPr marL="1828800" lvl="3" indent="-228600" algn="l">
              <a:spcBef>
                <a:spcPts val="200"/>
              </a:spcBef>
              <a:spcAft>
                <a:spcPts val="0"/>
              </a:spcAft>
              <a:buClr>
                <a:schemeClr val="dk1"/>
              </a:buClr>
              <a:buSzPts val="1100"/>
              <a:buNone/>
              <a:defRPr sz="1100" b="1"/>
            </a:lvl4pPr>
            <a:lvl5pPr marL="2286000" lvl="4" indent="-228600" algn="l">
              <a:spcBef>
                <a:spcPts val="200"/>
              </a:spcBef>
              <a:spcAft>
                <a:spcPts val="0"/>
              </a:spcAft>
              <a:buClr>
                <a:schemeClr val="dk1"/>
              </a:buClr>
              <a:buSzPts val="1100"/>
              <a:buNone/>
              <a:defRPr sz="1100" b="1"/>
            </a:lvl5pPr>
            <a:lvl6pPr marL="2743200" lvl="5" indent="-228600" algn="l">
              <a:spcBef>
                <a:spcPts val="200"/>
              </a:spcBef>
              <a:spcAft>
                <a:spcPts val="0"/>
              </a:spcAft>
              <a:buClr>
                <a:schemeClr val="dk1"/>
              </a:buClr>
              <a:buSzPts val="1100"/>
              <a:buNone/>
              <a:defRPr sz="1100" b="1"/>
            </a:lvl6pPr>
            <a:lvl7pPr marL="3200400" lvl="6" indent="-228600" algn="l">
              <a:spcBef>
                <a:spcPts val="200"/>
              </a:spcBef>
              <a:spcAft>
                <a:spcPts val="0"/>
              </a:spcAft>
              <a:buClr>
                <a:schemeClr val="dk1"/>
              </a:buClr>
              <a:buSzPts val="1100"/>
              <a:buNone/>
              <a:defRPr sz="1100" b="1"/>
            </a:lvl7pPr>
            <a:lvl8pPr marL="3657600" lvl="7" indent="-228600" algn="l">
              <a:spcBef>
                <a:spcPts val="200"/>
              </a:spcBef>
              <a:spcAft>
                <a:spcPts val="0"/>
              </a:spcAft>
              <a:buClr>
                <a:schemeClr val="dk1"/>
              </a:buClr>
              <a:buSzPts val="1100"/>
              <a:buNone/>
              <a:defRPr sz="1100" b="1"/>
            </a:lvl8pPr>
            <a:lvl9pPr marL="4114800" lvl="8" indent="-228600" algn="l">
              <a:spcBef>
                <a:spcPts val="200"/>
              </a:spcBef>
              <a:spcAft>
                <a:spcPts val="0"/>
              </a:spcAft>
              <a:buClr>
                <a:schemeClr val="dk1"/>
              </a:buClr>
              <a:buSzPts val="1100"/>
              <a:buNone/>
              <a:defRPr sz="1100" b="1"/>
            </a:lvl9pPr>
          </a:lstStyle>
          <a:p>
            <a:endParaRPr/>
          </a:p>
        </p:txBody>
      </p:sp>
      <p:sp>
        <p:nvSpPr>
          <p:cNvPr id="37" name="Google Shape;37;p6"/>
          <p:cNvSpPr txBox="1">
            <a:spLocks noGrp="1"/>
          </p:cNvSpPr>
          <p:nvPr>
            <p:ph type="body" idx="2"/>
          </p:nvPr>
        </p:nvSpPr>
        <p:spPr>
          <a:xfrm>
            <a:off x="914401" y="1631156"/>
            <a:ext cx="3582900" cy="2963400"/>
          </a:xfrm>
          <a:prstGeom prst="rect">
            <a:avLst/>
          </a:prstGeom>
          <a:noFill/>
          <a:ln>
            <a:noFill/>
          </a:ln>
        </p:spPr>
        <p:txBody>
          <a:bodyPr spcFirstLastPara="1" wrap="square" lIns="68575" tIns="34275" rIns="68575" bIns="34275"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8450" algn="l">
              <a:spcBef>
                <a:spcPts val="200"/>
              </a:spcBef>
              <a:spcAft>
                <a:spcPts val="0"/>
              </a:spcAft>
              <a:buClr>
                <a:schemeClr val="dk1"/>
              </a:buClr>
              <a:buSzPts val="1100"/>
              <a:buChar char="–"/>
              <a:defRPr sz="1100"/>
            </a:lvl4pPr>
            <a:lvl5pPr marL="2286000" lvl="4" indent="-298450" algn="l">
              <a:spcBef>
                <a:spcPts val="200"/>
              </a:spcBef>
              <a:spcAft>
                <a:spcPts val="0"/>
              </a:spcAft>
              <a:buClr>
                <a:schemeClr val="dk1"/>
              </a:buClr>
              <a:buSzPts val="1100"/>
              <a:buChar char="»"/>
              <a:defRPr sz="1100"/>
            </a:lvl5pPr>
            <a:lvl6pPr marL="2743200" lvl="5" indent="-298450" algn="l">
              <a:spcBef>
                <a:spcPts val="200"/>
              </a:spcBef>
              <a:spcAft>
                <a:spcPts val="0"/>
              </a:spcAft>
              <a:buClr>
                <a:schemeClr val="dk1"/>
              </a:buClr>
              <a:buSzPts val="1100"/>
              <a:buChar char="•"/>
              <a:defRPr sz="1100"/>
            </a:lvl6pPr>
            <a:lvl7pPr marL="3200400" lvl="6" indent="-298450" algn="l">
              <a:spcBef>
                <a:spcPts val="200"/>
              </a:spcBef>
              <a:spcAft>
                <a:spcPts val="0"/>
              </a:spcAft>
              <a:buClr>
                <a:schemeClr val="dk1"/>
              </a:buClr>
              <a:buSzPts val="1100"/>
              <a:buChar char="•"/>
              <a:defRPr sz="1100"/>
            </a:lvl7pPr>
            <a:lvl8pPr marL="3657600" lvl="7" indent="-298450" algn="l">
              <a:spcBef>
                <a:spcPts val="200"/>
              </a:spcBef>
              <a:spcAft>
                <a:spcPts val="0"/>
              </a:spcAft>
              <a:buClr>
                <a:schemeClr val="dk1"/>
              </a:buClr>
              <a:buSzPts val="1100"/>
              <a:buChar char="•"/>
              <a:defRPr sz="1100"/>
            </a:lvl8pPr>
            <a:lvl9pPr marL="4114800" lvl="8" indent="-298450" algn="l">
              <a:spcBef>
                <a:spcPts val="200"/>
              </a:spcBef>
              <a:spcAft>
                <a:spcPts val="0"/>
              </a:spcAft>
              <a:buClr>
                <a:schemeClr val="dk1"/>
              </a:buClr>
              <a:buSzPts val="1100"/>
              <a:buChar char="•"/>
              <a:defRPr sz="1100"/>
            </a:lvl9pPr>
          </a:lstStyle>
          <a:p>
            <a:endParaRPr/>
          </a:p>
        </p:txBody>
      </p:sp>
      <p:sp>
        <p:nvSpPr>
          <p:cNvPr id="38" name="Google Shape;38;p6"/>
          <p:cNvSpPr txBox="1">
            <a:spLocks noGrp="1"/>
          </p:cNvSpPr>
          <p:nvPr>
            <p:ph type="body" idx="3"/>
          </p:nvPr>
        </p:nvSpPr>
        <p:spPr>
          <a:xfrm>
            <a:off x="4645025" y="1151335"/>
            <a:ext cx="4041900" cy="479700"/>
          </a:xfrm>
          <a:prstGeom prst="rect">
            <a:avLst/>
          </a:prstGeom>
          <a:noFill/>
          <a:ln>
            <a:noFill/>
          </a:ln>
        </p:spPr>
        <p:txBody>
          <a:bodyPr spcFirstLastPara="1" wrap="square" lIns="68575" tIns="34275" rIns="68575" bIns="34275" anchor="b" anchorCtr="0">
            <a:normAutofit/>
          </a:bodyPr>
          <a:lstStyle>
            <a:lvl1pPr marL="457200" lvl="0" indent="-228600" algn="l">
              <a:spcBef>
                <a:spcPts val="300"/>
              </a:spcBef>
              <a:spcAft>
                <a:spcPts val="0"/>
              </a:spcAft>
              <a:buClr>
                <a:srgbClr val="002060"/>
              </a:buClr>
              <a:buSzPts val="1600"/>
              <a:buNone/>
              <a:defRPr sz="1600" b="1">
                <a:solidFill>
                  <a:srgbClr val="002060"/>
                </a:solidFill>
              </a:defRPr>
            </a:lvl1pPr>
            <a:lvl2pPr marL="914400" lvl="1" indent="-228600" algn="l">
              <a:spcBef>
                <a:spcPts val="300"/>
              </a:spcBef>
              <a:spcAft>
                <a:spcPts val="0"/>
              </a:spcAft>
              <a:buClr>
                <a:schemeClr val="dk1"/>
              </a:buClr>
              <a:buSzPts val="1400"/>
              <a:buNone/>
              <a:defRPr sz="1400" b="1"/>
            </a:lvl2pPr>
            <a:lvl3pPr marL="1371600" lvl="2" indent="-228600" algn="l">
              <a:spcBef>
                <a:spcPts val="200"/>
              </a:spcBef>
              <a:spcAft>
                <a:spcPts val="0"/>
              </a:spcAft>
              <a:buClr>
                <a:schemeClr val="dk1"/>
              </a:buClr>
              <a:buSzPts val="1200"/>
              <a:buNone/>
              <a:defRPr sz="1200" b="1"/>
            </a:lvl3pPr>
            <a:lvl4pPr marL="1828800" lvl="3" indent="-228600" algn="l">
              <a:spcBef>
                <a:spcPts val="200"/>
              </a:spcBef>
              <a:spcAft>
                <a:spcPts val="0"/>
              </a:spcAft>
              <a:buClr>
                <a:schemeClr val="dk1"/>
              </a:buClr>
              <a:buSzPts val="1100"/>
              <a:buNone/>
              <a:defRPr sz="1100" b="1"/>
            </a:lvl4pPr>
            <a:lvl5pPr marL="2286000" lvl="4" indent="-228600" algn="l">
              <a:spcBef>
                <a:spcPts val="200"/>
              </a:spcBef>
              <a:spcAft>
                <a:spcPts val="0"/>
              </a:spcAft>
              <a:buClr>
                <a:schemeClr val="dk1"/>
              </a:buClr>
              <a:buSzPts val="1100"/>
              <a:buNone/>
              <a:defRPr sz="1100" b="1"/>
            </a:lvl5pPr>
            <a:lvl6pPr marL="2743200" lvl="5" indent="-228600" algn="l">
              <a:spcBef>
                <a:spcPts val="200"/>
              </a:spcBef>
              <a:spcAft>
                <a:spcPts val="0"/>
              </a:spcAft>
              <a:buClr>
                <a:schemeClr val="dk1"/>
              </a:buClr>
              <a:buSzPts val="1100"/>
              <a:buNone/>
              <a:defRPr sz="1100" b="1"/>
            </a:lvl6pPr>
            <a:lvl7pPr marL="3200400" lvl="6" indent="-228600" algn="l">
              <a:spcBef>
                <a:spcPts val="200"/>
              </a:spcBef>
              <a:spcAft>
                <a:spcPts val="0"/>
              </a:spcAft>
              <a:buClr>
                <a:schemeClr val="dk1"/>
              </a:buClr>
              <a:buSzPts val="1100"/>
              <a:buNone/>
              <a:defRPr sz="1100" b="1"/>
            </a:lvl7pPr>
            <a:lvl8pPr marL="3657600" lvl="7" indent="-228600" algn="l">
              <a:spcBef>
                <a:spcPts val="200"/>
              </a:spcBef>
              <a:spcAft>
                <a:spcPts val="0"/>
              </a:spcAft>
              <a:buClr>
                <a:schemeClr val="dk1"/>
              </a:buClr>
              <a:buSzPts val="1100"/>
              <a:buNone/>
              <a:defRPr sz="1100" b="1"/>
            </a:lvl8pPr>
            <a:lvl9pPr marL="4114800" lvl="8" indent="-228600" algn="l">
              <a:spcBef>
                <a:spcPts val="200"/>
              </a:spcBef>
              <a:spcAft>
                <a:spcPts val="0"/>
              </a:spcAft>
              <a:buClr>
                <a:schemeClr val="dk1"/>
              </a:buClr>
              <a:buSzPts val="1100"/>
              <a:buNone/>
              <a:defRPr sz="1100" b="1"/>
            </a:lvl9pPr>
          </a:lstStyle>
          <a:p>
            <a:endParaRPr/>
          </a:p>
        </p:txBody>
      </p:sp>
      <p:sp>
        <p:nvSpPr>
          <p:cNvPr id="39" name="Google Shape;39;p6"/>
          <p:cNvSpPr txBox="1">
            <a:spLocks noGrp="1"/>
          </p:cNvSpPr>
          <p:nvPr>
            <p:ph type="body" idx="4"/>
          </p:nvPr>
        </p:nvSpPr>
        <p:spPr>
          <a:xfrm>
            <a:off x="4645025" y="1631156"/>
            <a:ext cx="4041900" cy="2963400"/>
          </a:xfrm>
          <a:prstGeom prst="rect">
            <a:avLst/>
          </a:prstGeom>
          <a:noFill/>
          <a:ln>
            <a:noFill/>
          </a:ln>
        </p:spPr>
        <p:txBody>
          <a:bodyPr spcFirstLastPara="1" wrap="square" lIns="68575" tIns="34275" rIns="68575" bIns="34275"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8450" algn="l">
              <a:spcBef>
                <a:spcPts val="200"/>
              </a:spcBef>
              <a:spcAft>
                <a:spcPts val="0"/>
              </a:spcAft>
              <a:buClr>
                <a:schemeClr val="dk1"/>
              </a:buClr>
              <a:buSzPts val="1100"/>
              <a:buChar char="–"/>
              <a:defRPr sz="1100"/>
            </a:lvl4pPr>
            <a:lvl5pPr marL="2286000" lvl="4" indent="-298450" algn="l">
              <a:spcBef>
                <a:spcPts val="200"/>
              </a:spcBef>
              <a:spcAft>
                <a:spcPts val="0"/>
              </a:spcAft>
              <a:buClr>
                <a:schemeClr val="dk1"/>
              </a:buClr>
              <a:buSzPts val="1100"/>
              <a:buChar char="»"/>
              <a:defRPr sz="1100"/>
            </a:lvl5pPr>
            <a:lvl6pPr marL="2743200" lvl="5" indent="-298450" algn="l">
              <a:spcBef>
                <a:spcPts val="200"/>
              </a:spcBef>
              <a:spcAft>
                <a:spcPts val="0"/>
              </a:spcAft>
              <a:buClr>
                <a:schemeClr val="dk1"/>
              </a:buClr>
              <a:buSzPts val="1100"/>
              <a:buChar char="•"/>
              <a:defRPr sz="1100"/>
            </a:lvl6pPr>
            <a:lvl7pPr marL="3200400" lvl="6" indent="-298450" algn="l">
              <a:spcBef>
                <a:spcPts val="200"/>
              </a:spcBef>
              <a:spcAft>
                <a:spcPts val="0"/>
              </a:spcAft>
              <a:buClr>
                <a:schemeClr val="dk1"/>
              </a:buClr>
              <a:buSzPts val="1100"/>
              <a:buChar char="•"/>
              <a:defRPr sz="1100"/>
            </a:lvl7pPr>
            <a:lvl8pPr marL="3657600" lvl="7" indent="-298450" algn="l">
              <a:spcBef>
                <a:spcPts val="200"/>
              </a:spcBef>
              <a:spcAft>
                <a:spcPts val="0"/>
              </a:spcAft>
              <a:buClr>
                <a:schemeClr val="dk1"/>
              </a:buClr>
              <a:buSzPts val="1100"/>
              <a:buChar char="•"/>
              <a:defRPr sz="1100"/>
            </a:lvl8pPr>
            <a:lvl9pPr marL="4114800" lvl="8" indent="-298450" algn="l">
              <a:spcBef>
                <a:spcPts val="200"/>
              </a:spcBef>
              <a:spcAft>
                <a:spcPts val="0"/>
              </a:spcAft>
              <a:buClr>
                <a:schemeClr val="dk1"/>
              </a:buClr>
              <a:buSzPts val="1100"/>
              <a:buChar char="•"/>
              <a:defRPr sz="1100"/>
            </a:lvl9pPr>
          </a:lstStyle>
          <a:p>
            <a:endParaRPr/>
          </a:p>
        </p:txBody>
      </p:sp>
      <p:sp>
        <p:nvSpPr>
          <p:cNvPr id="40" name="Google Shape;40;p6"/>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6"/>
          <p:cNvSpPr txBox="1">
            <a:spLocks noGrp="1"/>
          </p:cNvSpPr>
          <p:nvPr>
            <p:ph type="ftr" idx="11"/>
          </p:nvPr>
        </p:nvSpPr>
        <p:spPr>
          <a:xfrm>
            <a:off x="3124199" y="4767265"/>
            <a:ext cx="49263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914401" y="205978"/>
            <a:ext cx="7772400" cy="857400"/>
          </a:xfrm>
          <a:prstGeom prst="rect">
            <a:avLst/>
          </a:prstGeom>
          <a:noFill/>
          <a:ln>
            <a:noFill/>
          </a:ln>
        </p:spPr>
        <p:txBody>
          <a:bodyPr spcFirstLastPara="1" wrap="square" lIns="68575" tIns="34275" rIns="68575" bIns="34275" anchor="ctr" anchorCtr="0">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 name="Google Shape;45;p7"/>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chemeClr val="dk1"/>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46" name="Google Shape;46;p7"/>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7"/>
          <p:cNvSpPr txBox="1">
            <a:spLocks noGrp="1"/>
          </p:cNvSpPr>
          <p:nvPr>
            <p:ph type="ftr" idx="11"/>
          </p:nvPr>
        </p:nvSpPr>
        <p:spPr>
          <a:xfrm>
            <a:off x="3124199" y="4767265"/>
            <a:ext cx="49263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rgbClr val="002060"/>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rgbClr val="002060"/>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0" name="Google Shape;50;p8"/>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p:nvPr/>
        </p:nvSpPr>
        <p:spPr>
          <a:xfrm>
            <a:off x="2895600" y="4743451"/>
            <a:ext cx="5655300" cy="273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Arial"/>
                <a:ea typeface="Arial"/>
                <a:cs typeface="Arial"/>
                <a:sym typeface="Arial"/>
              </a:rPr>
              <a:t>Course Name, Module # 			Your name</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914400" y="204788"/>
            <a:ext cx="3048000" cy="8715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002060"/>
              </a:buClr>
              <a:buSzPts val="1400"/>
              <a:buFont typeface="Calibri"/>
              <a:buNone/>
              <a:defRPr sz="1400" b="1">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 name="Google Shape;54;p9"/>
          <p:cNvSpPr txBox="1">
            <a:spLocks noGrp="1"/>
          </p:cNvSpPr>
          <p:nvPr>
            <p:ph type="body" idx="1"/>
          </p:nvPr>
        </p:nvSpPr>
        <p:spPr>
          <a:xfrm>
            <a:off x="4114800" y="204790"/>
            <a:ext cx="4572000" cy="4389900"/>
          </a:xfrm>
          <a:prstGeom prst="rect">
            <a:avLst/>
          </a:prstGeom>
          <a:noFill/>
          <a:ln>
            <a:noFill/>
          </a:ln>
        </p:spPr>
        <p:txBody>
          <a:bodyPr spcFirstLastPara="1" wrap="square" lIns="68575" tIns="34275" rIns="68575" bIns="34275" anchor="t" anchorCtr="0">
            <a:normAutofit/>
          </a:bodyPr>
          <a:lstStyle>
            <a:lvl1pPr marL="457200" lvl="0" indent="-368300" algn="l">
              <a:spcBef>
                <a:spcPts val="400"/>
              </a:spcBef>
              <a:spcAft>
                <a:spcPts val="0"/>
              </a:spcAft>
              <a:buClr>
                <a:srgbClr val="002060"/>
              </a:buClr>
              <a:buSzPts val="2200"/>
              <a:buChar char="•"/>
              <a:defRPr sz="2200">
                <a:solidFill>
                  <a:srgbClr val="002060"/>
                </a:solidFill>
              </a:defRPr>
            </a:lvl1pPr>
            <a:lvl2pPr marL="914400" lvl="1" indent="-349250" algn="l">
              <a:spcBef>
                <a:spcPts val="400"/>
              </a:spcBef>
              <a:spcAft>
                <a:spcPts val="0"/>
              </a:spcAft>
              <a:buClr>
                <a:srgbClr val="002060"/>
              </a:buClr>
              <a:buSzPts val="1900"/>
              <a:buChar char="–"/>
              <a:defRPr sz="1900">
                <a:solidFill>
                  <a:srgbClr val="002060"/>
                </a:solidFill>
              </a:defRPr>
            </a:lvl2pPr>
            <a:lvl3pPr marL="1371600" lvl="2" indent="-330200" algn="l">
              <a:spcBef>
                <a:spcPts val="300"/>
              </a:spcBef>
              <a:spcAft>
                <a:spcPts val="0"/>
              </a:spcAft>
              <a:buClr>
                <a:srgbClr val="002060"/>
              </a:buClr>
              <a:buSzPts val="1600"/>
              <a:buChar char="•"/>
              <a:defRPr sz="1600">
                <a:solidFill>
                  <a:srgbClr val="002060"/>
                </a:solidFill>
              </a:defRPr>
            </a:lvl3pPr>
            <a:lvl4pPr marL="1828800" lvl="3" indent="-317500" algn="l">
              <a:spcBef>
                <a:spcPts val="300"/>
              </a:spcBef>
              <a:spcAft>
                <a:spcPts val="0"/>
              </a:spcAft>
              <a:buClr>
                <a:srgbClr val="002060"/>
              </a:buClr>
              <a:buSzPts val="1400"/>
              <a:buChar char="–"/>
              <a:defRPr sz="1400">
                <a:solidFill>
                  <a:srgbClr val="002060"/>
                </a:solidFill>
              </a:defRPr>
            </a:lvl4pPr>
            <a:lvl5pPr marL="2286000" lvl="4" indent="-317500" algn="l">
              <a:spcBef>
                <a:spcPts val="300"/>
              </a:spcBef>
              <a:spcAft>
                <a:spcPts val="0"/>
              </a:spcAft>
              <a:buClr>
                <a:srgbClr val="002060"/>
              </a:buClr>
              <a:buSzPts val="1400"/>
              <a:buChar char="»"/>
              <a:defRPr sz="1400">
                <a:solidFill>
                  <a:srgbClr val="002060"/>
                </a:solidFill>
              </a:defRPr>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55" name="Google Shape;55;p9"/>
          <p:cNvSpPr txBox="1">
            <a:spLocks noGrp="1"/>
          </p:cNvSpPr>
          <p:nvPr>
            <p:ph type="body" idx="2"/>
          </p:nvPr>
        </p:nvSpPr>
        <p:spPr>
          <a:xfrm>
            <a:off x="914400" y="1085852"/>
            <a:ext cx="3048000" cy="3518400"/>
          </a:xfrm>
          <a:prstGeom prst="rect">
            <a:avLst/>
          </a:prstGeom>
          <a:noFill/>
          <a:ln>
            <a:noFill/>
          </a:ln>
        </p:spPr>
        <p:txBody>
          <a:bodyPr spcFirstLastPara="1" wrap="square" lIns="68575" tIns="34275" rIns="68575" bIns="34275" anchor="t" anchorCtr="0">
            <a:normAutofit/>
          </a:bodyPr>
          <a:lstStyle>
            <a:lvl1pPr marL="457200" lvl="0" indent="-228600" algn="l">
              <a:spcBef>
                <a:spcPts val="200"/>
              </a:spcBef>
              <a:spcAft>
                <a:spcPts val="0"/>
              </a:spcAft>
              <a:buClr>
                <a:srgbClr val="002060"/>
              </a:buClr>
              <a:buSzPts val="900"/>
              <a:buNone/>
              <a:defRPr sz="900">
                <a:solidFill>
                  <a:srgbClr val="002060"/>
                </a:solidFill>
              </a:defRPr>
            </a:lvl1pPr>
            <a:lvl2pPr marL="914400" lvl="1" indent="-228600" algn="l">
              <a:spcBef>
                <a:spcPts val="200"/>
              </a:spcBef>
              <a:spcAft>
                <a:spcPts val="0"/>
              </a:spcAft>
              <a:buClr>
                <a:schemeClr val="dk1"/>
              </a:buClr>
              <a:buSzPts val="800"/>
              <a:buNone/>
              <a:defRPr sz="800"/>
            </a:lvl2pPr>
            <a:lvl3pPr marL="1371600" lvl="2" indent="-228600" algn="l">
              <a:spcBef>
                <a:spcPts val="100"/>
              </a:spcBef>
              <a:spcAft>
                <a:spcPts val="0"/>
              </a:spcAft>
              <a:buClr>
                <a:schemeClr val="dk1"/>
              </a:buClr>
              <a:buSzPts val="700"/>
              <a:buNone/>
              <a:defRPr sz="700"/>
            </a:lvl3pPr>
            <a:lvl4pPr marL="1828800" lvl="3" indent="-228600" algn="l">
              <a:spcBef>
                <a:spcPts val="100"/>
              </a:spcBef>
              <a:spcAft>
                <a:spcPts val="0"/>
              </a:spcAft>
              <a:buClr>
                <a:schemeClr val="dk1"/>
              </a:buClr>
              <a:buSzPts val="600"/>
              <a:buNone/>
              <a:defRPr sz="600"/>
            </a:lvl4pPr>
            <a:lvl5pPr marL="2286000" lvl="4" indent="-228600" algn="l">
              <a:spcBef>
                <a:spcPts val="100"/>
              </a:spcBef>
              <a:spcAft>
                <a:spcPts val="0"/>
              </a:spcAft>
              <a:buClr>
                <a:schemeClr val="dk1"/>
              </a:buClr>
              <a:buSzPts val="600"/>
              <a:buNone/>
              <a:defRPr sz="600"/>
            </a:lvl5pPr>
            <a:lvl6pPr marL="2743200" lvl="5" indent="-228600" algn="l">
              <a:spcBef>
                <a:spcPts val="100"/>
              </a:spcBef>
              <a:spcAft>
                <a:spcPts val="0"/>
              </a:spcAft>
              <a:buClr>
                <a:schemeClr val="dk1"/>
              </a:buClr>
              <a:buSzPts val="600"/>
              <a:buNone/>
              <a:defRPr sz="600"/>
            </a:lvl6pPr>
            <a:lvl7pPr marL="3200400" lvl="6" indent="-228600" algn="l">
              <a:spcBef>
                <a:spcPts val="100"/>
              </a:spcBef>
              <a:spcAft>
                <a:spcPts val="0"/>
              </a:spcAft>
              <a:buClr>
                <a:schemeClr val="dk1"/>
              </a:buClr>
              <a:buSzPts val="600"/>
              <a:buNone/>
              <a:defRPr sz="600"/>
            </a:lvl7pPr>
            <a:lvl8pPr marL="3657600" lvl="7" indent="-228600" algn="l">
              <a:spcBef>
                <a:spcPts val="100"/>
              </a:spcBef>
              <a:spcAft>
                <a:spcPts val="0"/>
              </a:spcAft>
              <a:buClr>
                <a:schemeClr val="dk1"/>
              </a:buClr>
              <a:buSzPts val="600"/>
              <a:buNone/>
              <a:defRPr sz="600"/>
            </a:lvl8pPr>
            <a:lvl9pPr marL="4114800" lvl="8" indent="-228600" algn="l">
              <a:spcBef>
                <a:spcPts val="100"/>
              </a:spcBef>
              <a:spcAft>
                <a:spcPts val="0"/>
              </a:spcAft>
              <a:buClr>
                <a:schemeClr val="dk1"/>
              </a:buClr>
              <a:buSzPts val="600"/>
              <a:buNone/>
              <a:defRPr sz="600"/>
            </a:lvl9pPr>
          </a:lstStyle>
          <a:p>
            <a:endParaRPr/>
          </a:p>
        </p:txBody>
      </p:sp>
      <p:sp>
        <p:nvSpPr>
          <p:cNvPr id="56" name="Google Shape;56;p9"/>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rgbClr val="002060"/>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7" name="Google Shape;57;p9"/>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100">
                <a:solidFill>
                  <a:srgbClr val="002060"/>
                </a:solidFill>
                <a:latin typeface="Arial"/>
                <a:ea typeface="Arial"/>
                <a:cs typeface="Arial"/>
                <a:sym typeface="Arial"/>
              </a:defRPr>
            </a:lvl1pPr>
            <a:lvl2pPr marL="0" lvl="1" indent="0" algn="r">
              <a:spcBef>
                <a:spcPts val="0"/>
              </a:spcBef>
              <a:spcAft>
                <a:spcPts val="0"/>
              </a:spcAft>
              <a:buNone/>
              <a:defRPr sz="1100">
                <a:solidFill>
                  <a:srgbClr val="002060"/>
                </a:solidFill>
                <a:latin typeface="Arial"/>
                <a:ea typeface="Arial"/>
                <a:cs typeface="Arial"/>
                <a:sym typeface="Arial"/>
              </a:defRPr>
            </a:lvl2pPr>
            <a:lvl3pPr marL="0" lvl="2" indent="0" algn="r">
              <a:spcBef>
                <a:spcPts val="0"/>
              </a:spcBef>
              <a:spcAft>
                <a:spcPts val="0"/>
              </a:spcAft>
              <a:buNone/>
              <a:defRPr sz="1100">
                <a:solidFill>
                  <a:srgbClr val="002060"/>
                </a:solidFill>
                <a:latin typeface="Arial"/>
                <a:ea typeface="Arial"/>
                <a:cs typeface="Arial"/>
                <a:sym typeface="Arial"/>
              </a:defRPr>
            </a:lvl3pPr>
            <a:lvl4pPr marL="0" lvl="3" indent="0" algn="r">
              <a:spcBef>
                <a:spcPts val="0"/>
              </a:spcBef>
              <a:spcAft>
                <a:spcPts val="0"/>
              </a:spcAft>
              <a:buNone/>
              <a:defRPr sz="1100">
                <a:solidFill>
                  <a:srgbClr val="002060"/>
                </a:solidFill>
                <a:latin typeface="Arial"/>
                <a:ea typeface="Arial"/>
                <a:cs typeface="Arial"/>
                <a:sym typeface="Arial"/>
              </a:defRPr>
            </a:lvl4pPr>
            <a:lvl5pPr marL="0" lvl="4" indent="0" algn="r">
              <a:spcBef>
                <a:spcPts val="0"/>
              </a:spcBef>
              <a:spcAft>
                <a:spcPts val="0"/>
              </a:spcAft>
              <a:buNone/>
              <a:defRPr sz="1100">
                <a:solidFill>
                  <a:srgbClr val="002060"/>
                </a:solidFill>
                <a:latin typeface="Arial"/>
                <a:ea typeface="Arial"/>
                <a:cs typeface="Arial"/>
                <a:sym typeface="Arial"/>
              </a:defRPr>
            </a:lvl5pPr>
            <a:lvl6pPr marL="0" lvl="5" indent="0" algn="r">
              <a:spcBef>
                <a:spcPts val="0"/>
              </a:spcBef>
              <a:spcAft>
                <a:spcPts val="0"/>
              </a:spcAft>
              <a:buNone/>
              <a:defRPr sz="1100">
                <a:solidFill>
                  <a:srgbClr val="002060"/>
                </a:solidFill>
                <a:latin typeface="Arial"/>
                <a:ea typeface="Arial"/>
                <a:cs typeface="Arial"/>
                <a:sym typeface="Arial"/>
              </a:defRPr>
            </a:lvl6pPr>
            <a:lvl7pPr marL="0" lvl="6" indent="0" algn="r">
              <a:spcBef>
                <a:spcPts val="0"/>
              </a:spcBef>
              <a:spcAft>
                <a:spcPts val="0"/>
              </a:spcAft>
              <a:buNone/>
              <a:defRPr sz="1100">
                <a:solidFill>
                  <a:srgbClr val="002060"/>
                </a:solidFill>
                <a:latin typeface="Arial"/>
                <a:ea typeface="Arial"/>
                <a:cs typeface="Arial"/>
                <a:sym typeface="Arial"/>
              </a:defRPr>
            </a:lvl7pPr>
            <a:lvl8pPr marL="0" lvl="7" indent="0" algn="r">
              <a:spcBef>
                <a:spcPts val="0"/>
              </a:spcBef>
              <a:spcAft>
                <a:spcPts val="0"/>
              </a:spcAft>
              <a:buNone/>
              <a:defRPr sz="1100">
                <a:solidFill>
                  <a:srgbClr val="002060"/>
                </a:solidFill>
                <a:latin typeface="Arial"/>
                <a:ea typeface="Arial"/>
                <a:cs typeface="Arial"/>
                <a:sym typeface="Arial"/>
              </a:defRPr>
            </a:lvl8pPr>
            <a:lvl9pPr marL="0" lvl="8" indent="0" algn="r">
              <a:spcBef>
                <a:spcPts val="0"/>
              </a:spcBef>
              <a:spcAft>
                <a:spcPts val="0"/>
              </a:spcAft>
              <a:buNone/>
              <a:defRPr sz="1100">
                <a:solidFill>
                  <a:srgbClr val="00206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9"/>
          <p:cNvSpPr txBox="1">
            <a:spLocks noGrp="1"/>
          </p:cNvSpPr>
          <p:nvPr>
            <p:ph type="ftr" idx="11"/>
          </p:nvPr>
        </p:nvSpPr>
        <p:spPr>
          <a:xfrm>
            <a:off x="3124199" y="4767265"/>
            <a:ext cx="4926300" cy="273900"/>
          </a:xfrm>
          <a:prstGeom prst="rect">
            <a:avLst/>
          </a:prstGeom>
          <a:noFill/>
          <a:ln>
            <a:noFill/>
          </a:ln>
        </p:spPr>
        <p:txBody>
          <a:bodyPr spcFirstLastPara="1" wrap="square" lIns="68575" tIns="34275" rIns="68575" bIns="34275" anchor="t" anchorCtr="0">
            <a:noAutofit/>
          </a:bodyPr>
          <a:lstStyle>
            <a:lvl1pPr marR="0" lvl="0" algn="r" rtl="0">
              <a:spcBef>
                <a:spcPts val="0"/>
              </a:spcBef>
              <a:spcAft>
                <a:spcPts val="0"/>
              </a:spcAft>
              <a:buSzPts val="1100"/>
              <a:buNone/>
              <a:defRPr sz="1400">
                <a:solidFill>
                  <a:srgbClr val="002060"/>
                </a:solidFill>
                <a:latin typeface="Arial"/>
                <a:ea typeface="Arial"/>
                <a:cs typeface="Arial"/>
                <a:sym typeface="Arial"/>
              </a:defRPr>
            </a:lvl1pPr>
            <a:lvl2pPr marR="0" lvl="1" algn="r"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r"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r"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r"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401" y="205978"/>
            <a:ext cx="7772400" cy="857400"/>
          </a:xfrm>
          <a:prstGeom prst="rect">
            <a:avLst/>
          </a:prstGeom>
          <a:noFill/>
          <a:ln>
            <a:noFill/>
          </a:ln>
        </p:spPr>
        <p:txBody>
          <a:bodyPr spcFirstLastPara="1" wrap="square" lIns="68575" tIns="34275" rIns="68575" bIns="34275" anchor="ctr" anchorCtr="0">
            <a:normAutofit/>
          </a:bodyPr>
          <a:lstStyle>
            <a:lvl1pPr marR="0" lvl="0" algn="ctr" rtl="0">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914401" y="1200152"/>
            <a:ext cx="7772400" cy="3394500"/>
          </a:xfrm>
          <a:prstGeom prst="rect">
            <a:avLst/>
          </a:prstGeom>
          <a:noFill/>
          <a:ln>
            <a:noFill/>
          </a:ln>
        </p:spPr>
        <p:txBody>
          <a:bodyPr spcFirstLastPara="1" wrap="square" lIns="68575" tIns="34275" rIns="68575" bIns="34275" anchor="t" anchorCtr="0">
            <a:normAutofit/>
          </a:bodyPr>
          <a:lstStyle>
            <a:lvl1pPr marL="457200" marR="0" lvl="0" indent="-368300" algn="l" rtl="0">
              <a:spcBef>
                <a:spcPts val="400"/>
              </a:spcBef>
              <a:spcAft>
                <a:spcPts val="0"/>
              </a:spcAft>
              <a:buClr>
                <a:schemeClr val="dk1"/>
              </a:buClr>
              <a:buSzPts val="2200"/>
              <a:buFont typeface="Arial"/>
              <a:buChar char="•"/>
              <a:defRPr sz="2200" b="0"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52400" y="4743452"/>
            <a:ext cx="457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100" b="0" i="0" u="none" strike="noStrike" cap="none">
                <a:solidFill>
                  <a:srgbClr val="33333C"/>
                </a:solidFill>
                <a:latin typeface="Arial"/>
                <a:ea typeface="Arial"/>
                <a:cs typeface="Arial"/>
                <a:sym typeface="Arial"/>
              </a:defRPr>
            </a:lvl1pPr>
            <a:lvl2pPr marL="0" marR="0" lvl="1" indent="0" algn="r" rtl="0">
              <a:spcBef>
                <a:spcPts val="0"/>
              </a:spcBef>
              <a:spcAft>
                <a:spcPts val="0"/>
              </a:spcAft>
              <a:buNone/>
              <a:defRPr sz="1100" b="0" i="0" u="none" strike="noStrike" cap="none">
                <a:solidFill>
                  <a:srgbClr val="33333C"/>
                </a:solidFill>
                <a:latin typeface="Arial"/>
                <a:ea typeface="Arial"/>
                <a:cs typeface="Arial"/>
                <a:sym typeface="Arial"/>
              </a:defRPr>
            </a:lvl2pPr>
            <a:lvl3pPr marL="0" marR="0" lvl="2" indent="0" algn="r" rtl="0">
              <a:spcBef>
                <a:spcPts val="0"/>
              </a:spcBef>
              <a:spcAft>
                <a:spcPts val="0"/>
              </a:spcAft>
              <a:buNone/>
              <a:defRPr sz="1100" b="0" i="0" u="none" strike="noStrike" cap="none">
                <a:solidFill>
                  <a:srgbClr val="33333C"/>
                </a:solidFill>
                <a:latin typeface="Arial"/>
                <a:ea typeface="Arial"/>
                <a:cs typeface="Arial"/>
                <a:sym typeface="Arial"/>
              </a:defRPr>
            </a:lvl3pPr>
            <a:lvl4pPr marL="0" marR="0" lvl="3" indent="0" algn="r" rtl="0">
              <a:spcBef>
                <a:spcPts val="0"/>
              </a:spcBef>
              <a:spcAft>
                <a:spcPts val="0"/>
              </a:spcAft>
              <a:buNone/>
              <a:defRPr sz="1100" b="0" i="0" u="none" strike="noStrike" cap="none">
                <a:solidFill>
                  <a:srgbClr val="33333C"/>
                </a:solidFill>
                <a:latin typeface="Arial"/>
                <a:ea typeface="Arial"/>
                <a:cs typeface="Arial"/>
                <a:sym typeface="Arial"/>
              </a:defRPr>
            </a:lvl4pPr>
            <a:lvl5pPr marL="0" marR="0" lvl="4" indent="0" algn="r" rtl="0">
              <a:spcBef>
                <a:spcPts val="0"/>
              </a:spcBef>
              <a:spcAft>
                <a:spcPts val="0"/>
              </a:spcAft>
              <a:buNone/>
              <a:defRPr sz="1100" b="0" i="0" u="none" strike="noStrike" cap="none">
                <a:solidFill>
                  <a:srgbClr val="33333C"/>
                </a:solidFill>
                <a:latin typeface="Arial"/>
                <a:ea typeface="Arial"/>
                <a:cs typeface="Arial"/>
                <a:sym typeface="Arial"/>
              </a:defRPr>
            </a:lvl5pPr>
            <a:lvl6pPr marL="0" marR="0" lvl="5" indent="0" algn="r" rtl="0">
              <a:spcBef>
                <a:spcPts val="0"/>
              </a:spcBef>
              <a:spcAft>
                <a:spcPts val="0"/>
              </a:spcAft>
              <a:buNone/>
              <a:defRPr sz="1100" b="0" i="0" u="none" strike="noStrike" cap="none">
                <a:solidFill>
                  <a:srgbClr val="33333C"/>
                </a:solidFill>
                <a:latin typeface="Arial"/>
                <a:ea typeface="Arial"/>
                <a:cs typeface="Arial"/>
                <a:sym typeface="Arial"/>
              </a:defRPr>
            </a:lvl6pPr>
            <a:lvl7pPr marL="0" marR="0" lvl="6" indent="0" algn="r" rtl="0">
              <a:spcBef>
                <a:spcPts val="0"/>
              </a:spcBef>
              <a:spcAft>
                <a:spcPts val="0"/>
              </a:spcAft>
              <a:buNone/>
              <a:defRPr sz="1100" b="0" i="0" u="none" strike="noStrike" cap="none">
                <a:solidFill>
                  <a:srgbClr val="33333C"/>
                </a:solidFill>
                <a:latin typeface="Arial"/>
                <a:ea typeface="Arial"/>
                <a:cs typeface="Arial"/>
                <a:sym typeface="Arial"/>
              </a:defRPr>
            </a:lvl7pPr>
            <a:lvl8pPr marL="0" marR="0" lvl="7" indent="0" algn="r" rtl="0">
              <a:spcBef>
                <a:spcPts val="0"/>
              </a:spcBef>
              <a:spcAft>
                <a:spcPts val="0"/>
              </a:spcAft>
              <a:buNone/>
              <a:defRPr sz="1100" b="0" i="0" u="none" strike="noStrike" cap="none">
                <a:solidFill>
                  <a:srgbClr val="33333C"/>
                </a:solidFill>
                <a:latin typeface="Arial"/>
                <a:ea typeface="Arial"/>
                <a:cs typeface="Arial"/>
                <a:sym typeface="Arial"/>
              </a:defRPr>
            </a:lvl8pPr>
            <a:lvl9pPr marL="0" marR="0" lvl="8" indent="0" algn="r" rtl="0">
              <a:spcBef>
                <a:spcPts val="0"/>
              </a:spcBef>
              <a:spcAft>
                <a:spcPts val="0"/>
              </a:spcAft>
              <a:buNone/>
              <a:defRPr sz="1100" b="0" i="0" u="none" strike="noStrike" cap="none">
                <a:solidFill>
                  <a:srgbClr val="33333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 name="Google Shape;9;p1"/>
          <p:cNvCxnSpPr/>
          <p:nvPr/>
        </p:nvCxnSpPr>
        <p:spPr>
          <a:xfrm>
            <a:off x="762000" y="0"/>
            <a:ext cx="0" cy="5143500"/>
          </a:xfrm>
          <a:prstGeom prst="straightConnector1">
            <a:avLst/>
          </a:prstGeom>
          <a:noFill/>
          <a:ln w="28575" cap="flat" cmpd="sng">
            <a:solidFill>
              <a:srgbClr val="0070C0"/>
            </a:solidFill>
            <a:prstDash val="solid"/>
            <a:round/>
            <a:headEnd type="none" w="sm" len="sm"/>
            <a:tailEnd type="none" w="sm" len="sm"/>
          </a:ln>
        </p:spPr>
      </p:cxnSp>
      <p:pic>
        <p:nvPicPr>
          <p:cNvPr id="10" name="Google Shape;10;p1"/>
          <p:cNvPicPr preferRelativeResize="0"/>
          <p:nvPr/>
        </p:nvPicPr>
        <p:blipFill rotWithShape="1">
          <a:blip r:embed="rId10">
            <a:alphaModFix/>
          </a:blip>
          <a:srcRect/>
          <a:stretch/>
        </p:blipFill>
        <p:spPr>
          <a:xfrm rot="-5400000">
            <a:off x="-792460" y="1093489"/>
            <a:ext cx="2375583" cy="58093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7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ctrTitle"/>
          </p:nvPr>
        </p:nvSpPr>
        <p:spPr>
          <a:xfrm>
            <a:off x="1371601" y="1597821"/>
            <a:ext cx="7086600" cy="1102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br>
              <a:rPr lang="en" b="1" i="1" dirty="0">
                <a:solidFill>
                  <a:schemeClr val="dk1"/>
                </a:solidFill>
                <a:latin typeface="Times New Roman"/>
                <a:ea typeface="Times New Roman"/>
                <a:cs typeface="Times New Roman"/>
                <a:sym typeface="Times New Roman"/>
              </a:rPr>
            </a:br>
            <a:br>
              <a:rPr lang="en" b="1" i="1" dirty="0">
                <a:solidFill>
                  <a:schemeClr val="dk1"/>
                </a:solidFill>
                <a:latin typeface="Times New Roman"/>
                <a:ea typeface="Times New Roman"/>
                <a:cs typeface="Times New Roman"/>
                <a:sym typeface="Times New Roman"/>
              </a:rPr>
            </a:br>
            <a:r>
              <a:rPr lang="en" i="1" dirty="0">
                <a:solidFill>
                  <a:schemeClr val="dk1"/>
                </a:solidFill>
                <a:latin typeface="Times New Roman"/>
                <a:ea typeface="Times New Roman"/>
                <a:cs typeface="Times New Roman"/>
                <a:sym typeface="Times New Roman"/>
              </a:rPr>
              <a:t>EMBT-ESE 4009</a:t>
            </a:r>
            <a:endParaRPr i="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br>
              <a:rPr lang="en" b="1" i="1" dirty="0">
                <a:solidFill>
                  <a:schemeClr val="dk1"/>
                </a:solidFill>
                <a:latin typeface="Times New Roman"/>
                <a:ea typeface="Times New Roman"/>
                <a:cs typeface="Times New Roman"/>
                <a:sym typeface="Times New Roman"/>
              </a:rPr>
            </a:br>
            <a:r>
              <a:rPr lang="en" b="1" i="1" dirty="0">
                <a:solidFill>
                  <a:schemeClr val="dk1"/>
                </a:solidFill>
                <a:latin typeface="Times New Roman"/>
                <a:ea typeface="Times New Roman"/>
                <a:cs typeface="Times New Roman"/>
                <a:sym typeface="Times New Roman"/>
              </a:rPr>
              <a:t>Interfacing with spo2 </a:t>
            </a:r>
            <a:br>
              <a:rPr lang="en" b="1" i="1" dirty="0">
                <a:solidFill>
                  <a:schemeClr val="dk1"/>
                </a:solidFill>
                <a:latin typeface="Times New Roman"/>
                <a:ea typeface="Times New Roman"/>
                <a:cs typeface="Times New Roman"/>
                <a:sym typeface="Times New Roman"/>
              </a:rPr>
            </a:br>
            <a:br>
              <a:rPr lang="en" sz="2300" b="1" i="1" dirty="0">
                <a:solidFill>
                  <a:schemeClr val="dk1"/>
                </a:solidFill>
                <a:latin typeface="Times New Roman"/>
                <a:ea typeface="Times New Roman"/>
                <a:cs typeface="Times New Roman"/>
                <a:sym typeface="Times New Roman"/>
              </a:rPr>
            </a:br>
            <a:r>
              <a:rPr lang="en" sz="2300" i="1" u="sng" dirty="0">
                <a:solidFill>
                  <a:schemeClr val="dk1"/>
                </a:solidFill>
                <a:latin typeface="Times New Roman"/>
                <a:ea typeface="Times New Roman"/>
                <a:cs typeface="Times New Roman"/>
                <a:sym typeface="Times New Roman"/>
              </a:rPr>
              <a:t>Project topic:Health monitoring device using IOT -connected headphone</a:t>
            </a:r>
            <a:r>
              <a:rPr lang="en" sz="1400" i="1" u="sng" dirty="0">
                <a:solidFill>
                  <a:schemeClr val="dk1"/>
                </a:solidFill>
                <a:latin typeface="Times New Roman"/>
                <a:ea typeface="Times New Roman"/>
                <a:cs typeface="Times New Roman"/>
                <a:sym typeface="Times New Roman"/>
              </a:rPr>
              <a:t>.</a:t>
            </a:r>
            <a:br>
              <a:rPr lang="en" b="1" i="1" dirty="0">
                <a:solidFill>
                  <a:schemeClr val="dk1"/>
                </a:solidFill>
                <a:latin typeface="Times New Roman"/>
                <a:ea typeface="Times New Roman"/>
                <a:cs typeface="Times New Roman"/>
                <a:sym typeface="Times New Roman"/>
              </a:rPr>
            </a:br>
            <a:br>
              <a:rPr lang="en" b="1" i="1" dirty="0">
                <a:solidFill>
                  <a:schemeClr val="dk1"/>
                </a:solidFill>
                <a:latin typeface="Times New Roman"/>
                <a:ea typeface="Times New Roman"/>
                <a:cs typeface="Times New Roman"/>
                <a:sym typeface="Times New Roman"/>
              </a:rPr>
            </a:br>
            <a:br>
              <a:rPr lang="en" b="1" i="1" dirty="0">
                <a:solidFill>
                  <a:schemeClr val="dk1"/>
                </a:solidFill>
                <a:latin typeface="Times New Roman"/>
                <a:ea typeface="Times New Roman"/>
                <a:cs typeface="Times New Roman"/>
                <a:sym typeface="Times New Roman"/>
              </a:rPr>
            </a:br>
            <a:br>
              <a:rPr lang="en" b="1" i="1" dirty="0">
                <a:solidFill>
                  <a:schemeClr val="dk1"/>
                </a:solidFill>
                <a:latin typeface="Times New Roman"/>
                <a:ea typeface="Times New Roman"/>
                <a:cs typeface="Times New Roman"/>
                <a:sym typeface="Times New Roman"/>
              </a:rPr>
            </a:br>
            <a:br>
              <a:rPr lang="en" b="1" i="1" dirty="0">
                <a:solidFill>
                  <a:schemeClr val="dk1"/>
                </a:solidFill>
                <a:latin typeface="Times New Roman"/>
                <a:ea typeface="Times New Roman"/>
                <a:cs typeface="Times New Roman"/>
                <a:sym typeface="Times New Roman"/>
              </a:rPr>
            </a:br>
            <a:endParaRPr b="1" i="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i="1" dirty="0"/>
          </a:p>
        </p:txBody>
      </p:sp>
      <p:sp>
        <p:nvSpPr>
          <p:cNvPr id="64" name="Google Shape;64;p10"/>
          <p:cNvSpPr txBox="1">
            <a:spLocks noGrp="1"/>
          </p:cNvSpPr>
          <p:nvPr>
            <p:ph type="subTitle" idx="1"/>
          </p:nvPr>
        </p:nvSpPr>
        <p:spPr>
          <a:xfrm>
            <a:off x="880300" y="2899250"/>
            <a:ext cx="3495300" cy="2044200"/>
          </a:xfrm>
          <a:prstGeom prst="rect">
            <a:avLst/>
          </a:prstGeom>
        </p:spPr>
        <p:txBody>
          <a:bodyPr spcFirstLastPara="1" wrap="square" lIns="68575" tIns="34275" rIns="68575" bIns="34275" anchor="t" anchorCtr="0">
            <a:normAutofit/>
          </a:bodyPr>
          <a:lstStyle/>
          <a:p>
            <a:pPr marL="0" lvl="0" indent="0" algn="l" rtl="0">
              <a:lnSpc>
                <a:spcPct val="150000"/>
              </a:lnSpc>
              <a:spcBef>
                <a:spcPts val="0"/>
              </a:spcBef>
              <a:spcAft>
                <a:spcPts val="0"/>
              </a:spcAft>
              <a:buClr>
                <a:srgbClr val="002060"/>
              </a:buClr>
              <a:buSzPts val="1313"/>
              <a:buFont typeface="Arial"/>
              <a:buNone/>
            </a:pPr>
            <a:r>
              <a:rPr lang="en" sz="1675" b="1" i="1" dirty="0">
                <a:solidFill>
                  <a:schemeClr val="dk1"/>
                </a:solidFill>
                <a:latin typeface="Times New Roman"/>
                <a:ea typeface="Times New Roman"/>
                <a:cs typeface="Times New Roman"/>
                <a:sym typeface="Times New Roman"/>
              </a:rPr>
              <a:t>Instructor : Mike Aleshams</a:t>
            </a:r>
            <a:endParaRPr sz="1675" b="1" i="1" dirty="0">
              <a:solidFill>
                <a:schemeClr val="dk1"/>
              </a:solidFill>
              <a:latin typeface="Times New Roman"/>
              <a:ea typeface="Times New Roman"/>
              <a:cs typeface="Times New Roman"/>
              <a:sym typeface="Times New Roman"/>
            </a:endParaRPr>
          </a:p>
          <a:p>
            <a:pPr marL="0" lvl="0" indent="0" algn="l" rtl="0">
              <a:lnSpc>
                <a:spcPct val="150000"/>
              </a:lnSpc>
              <a:spcBef>
                <a:spcPts val="400"/>
              </a:spcBef>
              <a:spcAft>
                <a:spcPts val="0"/>
              </a:spcAft>
              <a:buClr>
                <a:schemeClr val="dk1"/>
              </a:buClr>
              <a:buSzPts val="1100"/>
              <a:buFont typeface="Arial"/>
              <a:buNone/>
            </a:pPr>
            <a:r>
              <a:rPr lang="en" sz="1675" b="1" i="1" dirty="0">
                <a:solidFill>
                  <a:schemeClr val="dk1"/>
                </a:solidFill>
                <a:latin typeface="Times New Roman"/>
                <a:ea typeface="Times New Roman"/>
                <a:cs typeface="Times New Roman"/>
                <a:sym typeface="Times New Roman"/>
              </a:rPr>
              <a:t>Presented by, </a:t>
            </a:r>
            <a:endParaRPr sz="1675" b="1" i="1" dirty="0">
              <a:solidFill>
                <a:schemeClr val="dk1"/>
              </a:solidFill>
              <a:latin typeface="Times New Roman"/>
              <a:ea typeface="Times New Roman"/>
              <a:cs typeface="Times New Roman"/>
              <a:sym typeface="Times New Roman"/>
            </a:endParaRPr>
          </a:p>
          <a:p>
            <a:pPr marL="0" lvl="0" indent="0" algn="ctr" rtl="0">
              <a:lnSpc>
                <a:spcPct val="150000"/>
              </a:lnSpc>
              <a:spcBef>
                <a:spcPts val="400"/>
              </a:spcBef>
              <a:spcAft>
                <a:spcPts val="0"/>
              </a:spcAft>
              <a:buClr>
                <a:schemeClr val="dk1"/>
              </a:buClr>
              <a:buSzPts val="1100"/>
              <a:buFont typeface="Arial"/>
              <a:buNone/>
            </a:pPr>
            <a:r>
              <a:rPr lang="en-US" sz="1675" b="1" i="1" dirty="0">
                <a:solidFill>
                  <a:schemeClr val="dk1"/>
                </a:solidFill>
                <a:latin typeface="Times New Roman"/>
                <a:ea typeface="Times New Roman"/>
                <a:cs typeface="Times New Roman"/>
                <a:sym typeface="Times New Roman"/>
              </a:rPr>
              <a:t>Fahad Rahman</a:t>
            </a:r>
          </a:p>
        </p:txBody>
      </p:sp>
      <p:sp>
        <p:nvSpPr>
          <p:cNvPr id="65" name="Google Shape;65;p10"/>
          <p:cNvSpPr txBox="1"/>
          <p:nvPr/>
        </p:nvSpPr>
        <p:spPr>
          <a:xfrm>
            <a:off x="5645475" y="2773250"/>
            <a:ext cx="3397500" cy="217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i="1" dirty="0">
                <a:solidFill>
                  <a:schemeClr val="dk1"/>
                </a:solidFill>
                <a:latin typeface="Times New Roman"/>
                <a:ea typeface="Times New Roman"/>
                <a:cs typeface="Times New Roman"/>
                <a:sym typeface="Times New Roman"/>
              </a:rPr>
              <a:t>Group Number : 2</a:t>
            </a:r>
            <a:endParaRPr b="1" i="1"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 b="1" i="1" dirty="0">
                <a:solidFill>
                  <a:schemeClr val="dk1"/>
                </a:solidFill>
                <a:latin typeface="Times New Roman"/>
                <a:ea typeface="Times New Roman"/>
                <a:cs typeface="Times New Roman"/>
                <a:sym typeface="Times New Roman"/>
              </a:rPr>
              <a:t>Group Members:</a:t>
            </a:r>
            <a:endParaRPr b="1" i="1" dirty="0">
              <a:solidFill>
                <a:schemeClr val="dk1"/>
              </a:solidFill>
              <a:latin typeface="Times New Roman"/>
              <a:ea typeface="Times New Roman"/>
              <a:cs typeface="Times New Roman"/>
              <a:sym typeface="Times New Roman"/>
            </a:endParaRPr>
          </a:p>
          <a:p>
            <a:pPr marL="0" lvl="0" indent="457200" algn="l" rtl="0">
              <a:lnSpc>
                <a:spcPct val="150000"/>
              </a:lnSpc>
              <a:spcBef>
                <a:spcPts val="0"/>
              </a:spcBef>
              <a:spcAft>
                <a:spcPts val="0"/>
              </a:spcAft>
              <a:buNone/>
            </a:pPr>
            <a:r>
              <a:rPr lang="en" i="1" dirty="0">
                <a:solidFill>
                  <a:schemeClr val="dk1"/>
                </a:solidFill>
                <a:latin typeface="Times New Roman"/>
                <a:ea typeface="Times New Roman"/>
                <a:cs typeface="Times New Roman"/>
                <a:sym typeface="Times New Roman"/>
              </a:rPr>
              <a:t>Christy Rachel Philip</a:t>
            </a:r>
            <a:endParaRPr i="1" dirty="0">
              <a:solidFill>
                <a:schemeClr val="dk1"/>
              </a:solidFill>
              <a:latin typeface="Times New Roman"/>
              <a:ea typeface="Times New Roman"/>
              <a:cs typeface="Times New Roman"/>
              <a:sym typeface="Times New Roman"/>
            </a:endParaRPr>
          </a:p>
          <a:p>
            <a:pPr marL="0" lvl="0" indent="457200" algn="l" rtl="0">
              <a:lnSpc>
                <a:spcPct val="150000"/>
              </a:lnSpc>
              <a:spcBef>
                <a:spcPts val="400"/>
              </a:spcBef>
              <a:spcAft>
                <a:spcPts val="0"/>
              </a:spcAft>
              <a:buNone/>
            </a:pPr>
            <a:r>
              <a:rPr lang="en" i="1" dirty="0">
                <a:solidFill>
                  <a:schemeClr val="dk1"/>
                </a:solidFill>
                <a:latin typeface="Times New Roman"/>
                <a:ea typeface="Times New Roman"/>
                <a:cs typeface="Times New Roman"/>
                <a:sym typeface="Times New Roman"/>
              </a:rPr>
              <a:t>Fahad Rahman</a:t>
            </a:r>
            <a:endParaRPr i="1" dirty="0">
              <a:solidFill>
                <a:schemeClr val="dk1"/>
              </a:solidFill>
              <a:latin typeface="Times New Roman"/>
              <a:ea typeface="Times New Roman"/>
              <a:cs typeface="Times New Roman"/>
              <a:sym typeface="Times New Roman"/>
            </a:endParaRPr>
          </a:p>
          <a:p>
            <a:pPr marL="0" lvl="0" indent="457200" algn="l" rtl="0">
              <a:lnSpc>
                <a:spcPct val="150000"/>
              </a:lnSpc>
              <a:spcBef>
                <a:spcPts val="400"/>
              </a:spcBef>
              <a:spcAft>
                <a:spcPts val="0"/>
              </a:spcAft>
              <a:buNone/>
            </a:pPr>
            <a:r>
              <a:rPr lang="en" i="1" dirty="0">
                <a:solidFill>
                  <a:schemeClr val="dk1"/>
                </a:solidFill>
                <a:latin typeface="Times New Roman"/>
                <a:ea typeface="Times New Roman"/>
                <a:cs typeface="Times New Roman"/>
                <a:sym typeface="Times New Roman"/>
              </a:rPr>
              <a:t>James M. Chacko</a:t>
            </a:r>
            <a:endParaRPr i="1" dirty="0">
              <a:solidFill>
                <a:schemeClr val="dk1"/>
              </a:solidFill>
              <a:latin typeface="Times New Roman"/>
              <a:ea typeface="Times New Roman"/>
              <a:cs typeface="Times New Roman"/>
              <a:sym typeface="Times New Roman"/>
            </a:endParaRPr>
          </a:p>
          <a:p>
            <a:pPr marL="0" lvl="0" indent="457200" algn="l" rtl="0">
              <a:lnSpc>
                <a:spcPct val="150000"/>
              </a:lnSpc>
              <a:spcBef>
                <a:spcPts val="400"/>
              </a:spcBef>
              <a:spcAft>
                <a:spcPts val="0"/>
              </a:spcAft>
              <a:buClr>
                <a:schemeClr val="dk1"/>
              </a:buClr>
              <a:buSzPts val="1100"/>
              <a:buFont typeface="Arial"/>
              <a:buNone/>
            </a:pPr>
            <a:r>
              <a:rPr lang="en" i="1" dirty="0">
                <a:solidFill>
                  <a:schemeClr val="dk1"/>
                </a:solidFill>
                <a:latin typeface="Times New Roman"/>
                <a:ea typeface="Times New Roman"/>
                <a:cs typeface="Times New Roman"/>
                <a:sym typeface="Times New Roman"/>
              </a:rPr>
              <a:t>Premil Prasannan                                                   </a:t>
            </a:r>
            <a:endParaRPr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dirty="0">
                <a:solidFill>
                  <a:schemeClr val="dk1"/>
                </a:solidFill>
                <a:latin typeface="Times New Roman"/>
                <a:ea typeface="Times New Roman"/>
                <a:cs typeface="Times New Roman"/>
                <a:sym typeface="Times New Roman"/>
              </a:rPr>
              <a:t>ESP32 Microcontroller Board</a:t>
            </a:r>
            <a:endParaRPr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pic>
        <p:nvPicPr>
          <p:cNvPr id="1026" name="Picture 2">
            <a:extLst>
              <a:ext uri="{FF2B5EF4-FFF2-40B4-BE49-F238E27FC236}">
                <a16:creationId xmlns:a16="http://schemas.microsoft.com/office/drawing/2014/main" id="{F3F932C1-9837-4240-BA79-EFFF796D9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213" y="1552575"/>
            <a:ext cx="2695575" cy="2038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408131" y="1004025"/>
            <a:ext cx="7364394" cy="5244769"/>
          </a:xfrm>
          <a:prstGeom prst="rect">
            <a:avLst/>
          </a:prstGeom>
          <a:noFill/>
        </p:spPr>
        <p:txBody>
          <a:bodyPr wrap="square">
            <a:spAutoFit/>
          </a:bodyPr>
          <a:lstStyle/>
          <a:p>
            <a:pPr algn="l">
              <a:lnSpc>
                <a:spcPct val="200000"/>
              </a:lnSpc>
            </a:pPr>
            <a:r>
              <a:rPr lang="en-US" sz="1700" i="1" dirty="0">
                <a:solidFill>
                  <a:schemeClr val="dk1"/>
                </a:solidFill>
                <a:latin typeface="Times New Roman"/>
                <a:cs typeface="Times New Roman"/>
                <a:sym typeface="Calibri"/>
              </a:rPr>
              <a:t>The device has two LEDs, one emitting red light, another emitting infrared light. For pulse rate, only the infrared light is needed. Both the red light and infrared light is used to measure oxygen levels in the blood.</a:t>
            </a:r>
          </a:p>
          <a:p>
            <a:pPr algn="l">
              <a:lnSpc>
                <a:spcPct val="200000"/>
              </a:lnSpc>
            </a:pPr>
            <a:r>
              <a:rPr lang="en-US" sz="1700" i="1" dirty="0">
                <a:solidFill>
                  <a:schemeClr val="dk1"/>
                </a:solidFill>
                <a:latin typeface="Times New Roman"/>
                <a:cs typeface="Times New Roman"/>
                <a:sym typeface="Calibri"/>
              </a:rPr>
              <a:t>When the heart pumps blood, there is an increase in oxygenated blood as a result of having more blood. As the heart relaxes, the volume of oxygenated blood also decreases. By knowing the time between the increase and decrease of oxygenated blood, the pulse rate is determined.</a:t>
            </a:r>
            <a:br>
              <a:rPr lang="en-US" sz="1700" i="1" dirty="0">
                <a:solidFill>
                  <a:schemeClr val="dk1"/>
                </a:solidFill>
                <a:latin typeface="Times New Roman"/>
                <a:cs typeface="Times New Roman"/>
                <a:sym typeface="Calibri"/>
              </a:rPr>
            </a:br>
            <a:br>
              <a:rPr lang="en-US" sz="1700" i="1" dirty="0">
                <a:solidFill>
                  <a:schemeClr val="dk1"/>
                </a:solidFill>
                <a:latin typeface="Times New Roman"/>
                <a:cs typeface="Times New Roman"/>
                <a:sym typeface="Calibri"/>
              </a:rPr>
            </a:br>
            <a:br>
              <a:rPr lang="en-US" sz="1700" i="1" dirty="0">
                <a:solidFill>
                  <a:schemeClr val="dk1"/>
                </a:solidFill>
                <a:latin typeface="Times New Roman"/>
                <a:cs typeface="Times New Roman"/>
                <a:sym typeface="Calibri"/>
              </a:rPr>
            </a:br>
            <a:endParaRPr lang="en-US" sz="1700" i="1" dirty="0">
              <a:solidFill>
                <a:schemeClr val="dk1"/>
              </a:solidFill>
              <a:latin typeface="Times New Roman"/>
              <a:cs typeface="Times New Roman"/>
              <a:sym typeface="Calibri"/>
            </a:endParaRPr>
          </a:p>
        </p:txBody>
      </p:sp>
    </p:spTree>
    <p:extLst>
      <p:ext uri="{BB962C8B-B14F-4D97-AF65-F5344CB8AC3E}">
        <p14:creationId xmlns:p14="http://schemas.microsoft.com/office/powerpoint/2010/main" val="135917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351437" y="1468369"/>
            <a:ext cx="7364394" cy="2105448"/>
          </a:xfrm>
          <a:prstGeom prst="rect">
            <a:avLst/>
          </a:prstGeom>
          <a:noFill/>
        </p:spPr>
        <p:txBody>
          <a:bodyPr wrap="square">
            <a:spAutoFit/>
          </a:bodyPr>
          <a:lstStyle/>
          <a:p>
            <a:pPr algn="l">
              <a:lnSpc>
                <a:spcPct val="200000"/>
              </a:lnSpc>
            </a:pPr>
            <a:r>
              <a:rPr lang="en-US" sz="1700" i="1" dirty="0">
                <a:solidFill>
                  <a:schemeClr val="dk1"/>
                </a:solidFill>
                <a:latin typeface="Times New Roman"/>
                <a:cs typeface="Times New Roman"/>
                <a:sym typeface="Calibri"/>
              </a:rPr>
              <a:t>It turns out, oxygenated blood absorbs more infrared light and passes more red light while deoxygenated blood absorbs red light and passes more infrared light. This is the main function of the MAX30100: it reads the absorption levels for both light sources and stored them in a buffer that can be read via I2C.</a:t>
            </a:r>
          </a:p>
        </p:txBody>
      </p:sp>
    </p:spTree>
    <p:extLst>
      <p:ext uri="{BB962C8B-B14F-4D97-AF65-F5344CB8AC3E}">
        <p14:creationId xmlns:p14="http://schemas.microsoft.com/office/powerpoint/2010/main" val="1273585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MAX30100 </a:t>
            </a:r>
            <a:r>
              <a:rPr lang="en" b="1" i="1" dirty="0">
                <a:solidFill>
                  <a:schemeClr val="dk1"/>
                </a:solidFill>
                <a:latin typeface="Times New Roman"/>
                <a:ea typeface="Times New Roman"/>
                <a:cs typeface="Times New Roman"/>
                <a:sym typeface="Times New Roman"/>
              </a:rPr>
              <a:t>Board</a:t>
            </a:r>
            <a:endParaRPr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pic>
        <p:nvPicPr>
          <p:cNvPr id="3074" name="Picture 2" descr="ESP32 MAX30100 Connection">
            <a:extLst>
              <a:ext uri="{FF2B5EF4-FFF2-40B4-BE49-F238E27FC236}">
                <a16:creationId xmlns:a16="http://schemas.microsoft.com/office/drawing/2014/main" id="{4B2FC496-97F1-4E51-B887-A53577C8A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800" y="1003875"/>
            <a:ext cx="6200775" cy="393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021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118455" y="1156275"/>
            <a:ext cx="8354407" cy="2792175"/>
          </a:xfrm>
          <a:prstGeom prst="rect">
            <a:avLst/>
          </a:prstGeom>
          <a:noFill/>
        </p:spPr>
        <p:txBody>
          <a:bodyPr wrap="square">
            <a:spAutoFit/>
          </a:bodyPr>
          <a:lstStyle/>
          <a:p>
            <a:pPr algn="l">
              <a:lnSpc>
                <a:spcPct val="150000"/>
              </a:lnSpc>
            </a:pPr>
            <a:r>
              <a:rPr lang="en-US" sz="1700" b="1" i="1" dirty="0">
                <a:solidFill>
                  <a:schemeClr val="dk1"/>
                </a:solidFill>
                <a:latin typeface="Times New Roman"/>
                <a:cs typeface="Times New Roman"/>
                <a:sym typeface="Calibri"/>
              </a:rPr>
              <a:t>What is oxygen saturation?</a:t>
            </a:r>
          </a:p>
          <a:p>
            <a:pPr algn="l">
              <a:lnSpc>
                <a:spcPct val="150000"/>
              </a:lnSpc>
            </a:pPr>
            <a:r>
              <a:rPr lang="en-US" sz="1700" i="1" dirty="0">
                <a:solidFill>
                  <a:schemeClr val="dk1"/>
                </a:solidFill>
                <a:latin typeface="Times New Roman"/>
                <a:cs typeface="Times New Roman"/>
                <a:sym typeface="Calibri"/>
              </a:rPr>
              <a:t>Red blood cells contain </a:t>
            </a:r>
            <a:r>
              <a:rPr lang="en-US" sz="1700" i="1" dirty="0" err="1">
                <a:solidFill>
                  <a:schemeClr val="dk1"/>
                </a:solidFill>
                <a:latin typeface="Times New Roman"/>
                <a:cs typeface="Times New Roman"/>
                <a:sym typeface="Calibri"/>
              </a:rPr>
              <a:t>haemoglobin</a:t>
            </a:r>
            <a:r>
              <a:rPr lang="en-US" sz="1700" i="1" dirty="0">
                <a:solidFill>
                  <a:schemeClr val="dk1"/>
                </a:solidFill>
                <a:latin typeface="Times New Roman"/>
                <a:cs typeface="Times New Roman"/>
                <a:sym typeface="Calibri"/>
              </a:rPr>
              <a:t> which carries oxygen. When </a:t>
            </a:r>
            <a:r>
              <a:rPr lang="en-US" sz="1700" i="1" dirty="0" err="1">
                <a:solidFill>
                  <a:schemeClr val="dk1"/>
                </a:solidFill>
                <a:latin typeface="Times New Roman"/>
                <a:cs typeface="Times New Roman"/>
                <a:sym typeface="Calibri"/>
              </a:rPr>
              <a:t>haemoglobin</a:t>
            </a:r>
            <a:r>
              <a:rPr lang="en-US" sz="1700" i="1" dirty="0">
                <a:solidFill>
                  <a:schemeClr val="dk1"/>
                </a:solidFill>
                <a:latin typeface="Times New Roman"/>
                <a:cs typeface="Times New Roman"/>
                <a:sym typeface="Calibri"/>
              </a:rPr>
              <a:t> is carrying oxygen it is described as “saturated with oxygen”</a:t>
            </a:r>
          </a:p>
          <a:p>
            <a:pPr algn="l">
              <a:lnSpc>
                <a:spcPct val="150000"/>
              </a:lnSpc>
            </a:pPr>
            <a:r>
              <a:rPr lang="en-US" sz="1700" b="1" i="1" dirty="0">
                <a:solidFill>
                  <a:schemeClr val="dk1"/>
                </a:solidFill>
                <a:latin typeface="Times New Roman"/>
                <a:cs typeface="Times New Roman"/>
                <a:sym typeface="Calibri"/>
              </a:rPr>
              <a:t>Lung-Circulation Unit</a:t>
            </a:r>
          </a:p>
          <a:p>
            <a:pPr>
              <a:lnSpc>
                <a:spcPct val="150000"/>
              </a:lnSpc>
            </a:pPr>
            <a:r>
              <a:rPr lang="en-US" sz="1700" i="1" dirty="0">
                <a:solidFill>
                  <a:schemeClr val="dk1"/>
                </a:solidFill>
                <a:latin typeface="Times New Roman"/>
                <a:cs typeface="Times New Roman"/>
              </a:rPr>
              <a:t> the lung and upper airway and the pulmonary blood flowing through the lungs.</a:t>
            </a:r>
          </a:p>
          <a:p>
            <a:pPr>
              <a:lnSpc>
                <a:spcPct val="150000"/>
              </a:lnSpc>
            </a:pPr>
            <a:r>
              <a:rPr lang="en-US" sz="1700" i="1" dirty="0">
                <a:solidFill>
                  <a:schemeClr val="dk1"/>
                </a:solidFill>
                <a:latin typeface="Times New Roman"/>
                <a:cs typeface="Times New Roman"/>
              </a:rPr>
              <a:t>Oxygen in the air is breathed into the lung; carbon dioxide is breathed out</a:t>
            </a:r>
            <a:endParaRPr lang="en-US" sz="1700" i="1" dirty="0">
              <a:solidFill>
                <a:schemeClr val="dk1"/>
              </a:solidFill>
              <a:latin typeface="Times New Roman"/>
              <a:cs typeface="Times New Roman"/>
              <a:sym typeface="Calibri"/>
            </a:endParaRPr>
          </a:p>
          <a:p>
            <a:pPr algn="l">
              <a:lnSpc>
                <a:spcPct val="150000"/>
              </a:lnSpc>
            </a:pPr>
            <a:endParaRPr lang="en-US" sz="1700" i="1" dirty="0">
              <a:solidFill>
                <a:schemeClr val="dk1"/>
              </a:solidFill>
              <a:latin typeface="Times New Roman"/>
              <a:cs typeface="Times New Roman"/>
              <a:sym typeface="Calibri"/>
            </a:endParaRPr>
          </a:p>
        </p:txBody>
      </p:sp>
    </p:spTree>
    <p:extLst>
      <p:ext uri="{BB962C8B-B14F-4D97-AF65-F5344CB8AC3E}">
        <p14:creationId xmlns:p14="http://schemas.microsoft.com/office/powerpoint/2010/main" val="424614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118455" y="1156275"/>
            <a:ext cx="8354407" cy="3507755"/>
          </a:xfrm>
          <a:prstGeom prst="rect">
            <a:avLst/>
          </a:prstGeom>
          <a:noFill/>
        </p:spPr>
        <p:txBody>
          <a:bodyPr wrap="square">
            <a:spAutoFit/>
          </a:bodyPr>
          <a:lstStyle/>
          <a:p>
            <a:pPr algn="l">
              <a:lnSpc>
                <a:spcPct val="150000"/>
              </a:lnSpc>
            </a:pPr>
            <a:r>
              <a:rPr lang="en-US" sz="1700" b="1" i="1" dirty="0">
                <a:solidFill>
                  <a:schemeClr val="dk1"/>
                </a:solidFill>
                <a:latin typeface="Times New Roman"/>
                <a:cs typeface="Times New Roman"/>
                <a:sym typeface="Calibri"/>
              </a:rPr>
              <a:t>Lung-Circulation Unit</a:t>
            </a:r>
          </a:p>
          <a:p>
            <a:pPr>
              <a:lnSpc>
                <a:spcPct val="150000"/>
              </a:lnSpc>
            </a:pPr>
            <a:r>
              <a:rPr lang="en-US" sz="1700" i="1" dirty="0">
                <a:solidFill>
                  <a:schemeClr val="dk1"/>
                </a:solidFill>
                <a:latin typeface="Times New Roman"/>
                <a:cs typeface="Times New Roman"/>
              </a:rPr>
              <a:t> Venous blood from the tissues has delivered some of its oxygen to the tissues. Normally only 75% of the </a:t>
            </a:r>
            <a:r>
              <a:rPr lang="en-US" sz="1700" i="1" dirty="0" err="1">
                <a:solidFill>
                  <a:schemeClr val="dk1"/>
                </a:solidFill>
                <a:latin typeface="Times New Roman"/>
                <a:cs typeface="Times New Roman"/>
              </a:rPr>
              <a:t>haemoglobin</a:t>
            </a:r>
            <a:r>
              <a:rPr lang="en-US" sz="1700" i="1" dirty="0">
                <a:solidFill>
                  <a:schemeClr val="dk1"/>
                </a:solidFill>
                <a:latin typeface="Times New Roman"/>
                <a:cs typeface="Times New Roman"/>
              </a:rPr>
              <a:t> of venous blood is saturated with oxygen.</a:t>
            </a:r>
          </a:p>
          <a:p>
            <a:pPr>
              <a:lnSpc>
                <a:spcPct val="150000"/>
              </a:lnSpc>
            </a:pPr>
            <a:r>
              <a:rPr lang="en-US" sz="1700" i="1" dirty="0">
                <a:solidFill>
                  <a:schemeClr val="dk1"/>
                </a:solidFill>
                <a:latin typeface="Times New Roman"/>
                <a:cs typeface="Times New Roman"/>
              </a:rPr>
              <a:t>Blood is oxygenated in the lungs and is then pumped by the heart to the tissues. In arterial blood 98% of </a:t>
            </a:r>
            <a:r>
              <a:rPr lang="en-US" sz="1700" i="1" dirty="0" err="1">
                <a:solidFill>
                  <a:schemeClr val="dk1"/>
                </a:solidFill>
                <a:latin typeface="Times New Roman"/>
                <a:cs typeface="Times New Roman"/>
              </a:rPr>
              <a:t>haemoglobin</a:t>
            </a:r>
            <a:r>
              <a:rPr lang="en-US" sz="1700" i="1" dirty="0">
                <a:solidFill>
                  <a:schemeClr val="dk1"/>
                </a:solidFill>
                <a:latin typeface="Times New Roman"/>
                <a:cs typeface="Times New Roman"/>
              </a:rPr>
              <a:t> is saturated with oxygen.</a:t>
            </a:r>
            <a:r>
              <a:rPr lang="en-US" sz="2400" dirty="0"/>
              <a:t> </a:t>
            </a:r>
            <a:r>
              <a:rPr lang="en-US" sz="1700" i="1" dirty="0">
                <a:solidFill>
                  <a:schemeClr val="dk1"/>
                </a:solidFill>
                <a:latin typeface="Times New Roman"/>
                <a:cs typeface="Times New Roman"/>
              </a:rPr>
              <a:t>The </a:t>
            </a:r>
            <a:r>
              <a:rPr lang="en-US" sz="1700" i="1" dirty="0" err="1">
                <a:solidFill>
                  <a:schemeClr val="dk1"/>
                </a:solidFill>
                <a:latin typeface="Times New Roman"/>
                <a:cs typeface="Times New Roman"/>
              </a:rPr>
              <a:t>colour</a:t>
            </a:r>
            <a:r>
              <a:rPr lang="en-US" sz="1700" i="1" dirty="0">
                <a:solidFill>
                  <a:schemeClr val="dk1"/>
                </a:solidFill>
                <a:latin typeface="Times New Roman"/>
                <a:cs typeface="Times New Roman"/>
              </a:rPr>
              <a:t> of blood depends how much </a:t>
            </a:r>
            <a:r>
              <a:rPr lang="en-US" sz="1700" i="1" dirty="0" err="1">
                <a:solidFill>
                  <a:schemeClr val="dk1"/>
                </a:solidFill>
                <a:latin typeface="Times New Roman"/>
                <a:cs typeface="Times New Roman"/>
              </a:rPr>
              <a:t>haemoglobin</a:t>
            </a:r>
            <a:r>
              <a:rPr lang="en-US" sz="1700" i="1" dirty="0">
                <a:solidFill>
                  <a:schemeClr val="dk1"/>
                </a:solidFill>
                <a:latin typeface="Times New Roman"/>
                <a:cs typeface="Times New Roman"/>
              </a:rPr>
              <a:t> is saturated with oxygen. Arterial blood is fully saturated and is bright red; venous blood has less oxygen and is dark red</a:t>
            </a:r>
            <a:r>
              <a:rPr lang="en-US" sz="2400" dirty="0"/>
              <a:t>.</a:t>
            </a:r>
            <a:endParaRPr lang="en-US" sz="1700" i="1" dirty="0">
              <a:solidFill>
                <a:schemeClr val="dk1"/>
              </a:solidFill>
              <a:latin typeface="Times New Roman"/>
              <a:cs typeface="Times New Roman"/>
            </a:endParaRPr>
          </a:p>
          <a:p>
            <a:pPr>
              <a:lnSpc>
                <a:spcPct val="150000"/>
              </a:lnSpc>
            </a:pPr>
            <a:endParaRPr lang="en-US" sz="1700" i="1" dirty="0">
              <a:solidFill>
                <a:schemeClr val="dk1"/>
              </a:solidFill>
              <a:latin typeface="Times New Roman"/>
              <a:cs typeface="Times New Roman"/>
              <a:sym typeface="Calibri"/>
            </a:endParaRPr>
          </a:p>
        </p:txBody>
      </p:sp>
    </p:spTree>
    <p:extLst>
      <p:ext uri="{BB962C8B-B14F-4D97-AF65-F5344CB8AC3E}">
        <p14:creationId xmlns:p14="http://schemas.microsoft.com/office/powerpoint/2010/main" val="26339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861781" y="1156275"/>
            <a:ext cx="8354407" cy="3446200"/>
          </a:xfrm>
          <a:prstGeom prst="rect">
            <a:avLst/>
          </a:prstGeom>
          <a:noFill/>
        </p:spPr>
        <p:txBody>
          <a:bodyPr wrap="square">
            <a:spAutoFit/>
          </a:bodyPr>
          <a:lstStyle/>
          <a:p>
            <a:pPr algn="l">
              <a:lnSpc>
                <a:spcPct val="150000"/>
              </a:lnSpc>
            </a:pPr>
            <a:r>
              <a:rPr lang="en-US" sz="1700" b="1" i="1" dirty="0">
                <a:solidFill>
                  <a:schemeClr val="dk1"/>
                </a:solidFill>
                <a:latin typeface="Times New Roman"/>
                <a:cs typeface="Times New Roman"/>
                <a:sym typeface="Calibri"/>
              </a:rPr>
              <a:t>How does an oximeter work?</a:t>
            </a:r>
          </a:p>
          <a:p>
            <a:pPr algn="l">
              <a:lnSpc>
                <a:spcPct val="200000"/>
              </a:lnSpc>
            </a:pPr>
            <a:r>
              <a:rPr lang="en-US" sz="1700" i="1" dirty="0">
                <a:solidFill>
                  <a:schemeClr val="dk1"/>
                </a:solidFill>
                <a:latin typeface="Times New Roman"/>
                <a:cs typeface="Times New Roman"/>
              </a:rPr>
              <a:t> A pulse oximeter is composed of the sensor (or probe) and the monitor with the display. The probe is on the finger and is detecting the flow of blood through the finger. This is displayed as a pulse wave on the monitor. A pulse wave must be present to demonstrate that a pulse is being detected. In this figure, the patient has a pulse rate of 72 beats / minute and an SpO2 of 98%. This monitor describes the pulse rate as the heart rate.</a:t>
            </a:r>
          </a:p>
          <a:p>
            <a:pPr algn="l">
              <a:lnSpc>
                <a:spcPct val="150000"/>
              </a:lnSpc>
            </a:pPr>
            <a:endParaRPr lang="en-US" sz="1700" i="1" dirty="0">
              <a:solidFill>
                <a:schemeClr val="dk1"/>
              </a:solidFill>
              <a:latin typeface="Times New Roman"/>
              <a:cs typeface="Times New Roman"/>
              <a:sym typeface="Calibri"/>
            </a:endParaRPr>
          </a:p>
        </p:txBody>
      </p:sp>
    </p:spTree>
    <p:extLst>
      <p:ext uri="{BB962C8B-B14F-4D97-AF65-F5344CB8AC3E}">
        <p14:creationId xmlns:p14="http://schemas.microsoft.com/office/powerpoint/2010/main" val="43731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14182" y="1156275"/>
            <a:ext cx="8354407" cy="3865097"/>
          </a:xfrm>
          <a:prstGeom prst="rect">
            <a:avLst/>
          </a:prstGeom>
          <a:noFill/>
        </p:spPr>
        <p:txBody>
          <a:bodyPr wrap="square">
            <a:spAutoFit/>
          </a:bodyPr>
          <a:lstStyle/>
          <a:p>
            <a:pPr algn="l">
              <a:lnSpc>
                <a:spcPct val="150000"/>
              </a:lnSpc>
            </a:pPr>
            <a:r>
              <a:rPr lang="en-US" sz="1700" b="1" i="1" dirty="0">
                <a:solidFill>
                  <a:schemeClr val="dk1"/>
                </a:solidFill>
                <a:latin typeface="Times New Roman"/>
                <a:cs typeface="Times New Roman"/>
                <a:sym typeface="Calibri"/>
              </a:rPr>
              <a:t>How does an oximeter work?</a:t>
            </a:r>
          </a:p>
          <a:p>
            <a:pPr algn="l">
              <a:lnSpc>
                <a:spcPct val="250000"/>
              </a:lnSpc>
            </a:pPr>
            <a:r>
              <a:rPr lang="en-US" sz="1700" i="1" dirty="0">
                <a:solidFill>
                  <a:schemeClr val="dk1"/>
                </a:solidFill>
                <a:latin typeface="Times New Roman"/>
                <a:cs typeface="Times New Roman"/>
              </a:rPr>
              <a:t> All pulse oximeter probes (finger or ear) have light emitting diodes (LEDs) which shine two types of red light through the tissue. The sensor on the other side of the tissue picks up the light that is transferred through the tissues. The oximeter can determine which of the </a:t>
            </a:r>
            <a:r>
              <a:rPr lang="en-US" sz="1700" i="1" dirty="0" err="1">
                <a:solidFill>
                  <a:schemeClr val="dk1"/>
                </a:solidFill>
                <a:latin typeface="Times New Roman"/>
                <a:cs typeface="Times New Roman"/>
              </a:rPr>
              <a:t>haemoglobin</a:t>
            </a:r>
            <a:r>
              <a:rPr lang="en-US" sz="1700" i="1" dirty="0">
                <a:solidFill>
                  <a:schemeClr val="dk1"/>
                </a:solidFill>
                <a:latin typeface="Times New Roman"/>
                <a:cs typeface="Times New Roman"/>
              </a:rPr>
              <a:t> is in pulsatile blood (arterial) and can then determine the </a:t>
            </a:r>
            <a:r>
              <a:rPr lang="en-US" sz="1700" i="1" dirty="0" err="1">
                <a:solidFill>
                  <a:schemeClr val="dk1"/>
                </a:solidFill>
                <a:latin typeface="Times New Roman"/>
                <a:cs typeface="Times New Roman"/>
              </a:rPr>
              <a:t>SpO</a:t>
            </a:r>
            <a:r>
              <a:rPr lang="en-US" sz="1700" i="1" dirty="0">
                <a:solidFill>
                  <a:schemeClr val="dk1"/>
                </a:solidFill>
                <a:latin typeface="Times New Roman"/>
                <a:cs typeface="Times New Roman"/>
              </a:rPr>
              <a:t> 2 of arterial blood in the peripheral circulation</a:t>
            </a:r>
            <a:r>
              <a:rPr lang="en-US" sz="2400" dirty="0"/>
              <a:t>.</a:t>
            </a:r>
            <a:endParaRPr lang="en-US" sz="1700" i="1" dirty="0">
              <a:solidFill>
                <a:schemeClr val="dk1"/>
              </a:solidFill>
              <a:latin typeface="Times New Roman"/>
              <a:cs typeface="Times New Roman"/>
              <a:sym typeface="Calibri"/>
            </a:endParaRPr>
          </a:p>
        </p:txBody>
      </p:sp>
    </p:spTree>
    <p:extLst>
      <p:ext uri="{BB962C8B-B14F-4D97-AF65-F5344CB8AC3E}">
        <p14:creationId xmlns:p14="http://schemas.microsoft.com/office/powerpoint/2010/main" val="99226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14183" y="1156275"/>
            <a:ext cx="8129818" cy="2399760"/>
          </a:xfrm>
          <a:prstGeom prst="rect">
            <a:avLst/>
          </a:prstGeom>
          <a:noFill/>
        </p:spPr>
        <p:txBody>
          <a:bodyPr wrap="square">
            <a:spAutoFit/>
          </a:bodyPr>
          <a:lstStyle/>
          <a:p>
            <a:pPr algn="l">
              <a:lnSpc>
                <a:spcPct val="150000"/>
              </a:lnSpc>
            </a:pPr>
            <a:r>
              <a:rPr lang="en-US" sz="1700" i="1" dirty="0">
                <a:solidFill>
                  <a:schemeClr val="dk1"/>
                </a:solidFill>
                <a:latin typeface="Times New Roman"/>
                <a:cs typeface="Times New Roman"/>
                <a:sym typeface="Calibri"/>
              </a:rPr>
              <a:t>The pulse rate is 42 beats/min but the SpO2 is only 67% representing dangerous hypoxia.</a:t>
            </a:r>
          </a:p>
          <a:p>
            <a:pPr algn="l">
              <a:lnSpc>
                <a:spcPct val="150000"/>
              </a:lnSpc>
            </a:pPr>
            <a:r>
              <a:rPr lang="en-US" sz="1700" i="1" dirty="0">
                <a:solidFill>
                  <a:schemeClr val="dk1"/>
                </a:solidFill>
                <a:latin typeface="Times New Roman"/>
                <a:cs typeface="Times New Roman"/>
                <a:sym typeface="Calibri"/>
              </a:rPr>
              <a:t>Here if the value goes down than 80 spo2 .the alert goes to the concern person through real time operating system </a:t>
            </a:r>
          </a:p>
          <a:p>
            <a:pPr algn="l">
              <a:lnSpc>
                <a:spcPct val="150000"/>
              </a:lnSpc>
            </a:pPr>
            <a:endParaRPr lang="en-US" sz="1700" i="1" dirty="0">
              <a:solidFill>
                <a:schemeClr val="dk1"/>
              </a:solidFill>
              <a:latin typeface="Times New Roman"/>
              <a:cs typeface="Times New Roman"/>
              <a:sym typeface="Calibri"/>
            </a:endParaRPr>
          </a:p>
          <a:p>
            <a:pPr algn="l">
              <a:lnSpc>
                <a:spcPct val="150000"/>
              </a:lnSpc>
            </a:pPr>
            <a:endParaRPr lang="en-US" sz="1700" i="1" dirty="0">
              <a:solidFill>
                <a:schemeClr val="dk1"/>
              </a:solidFill>
              <a:latin typeface="Times New Roman"/>
              <a:cs typeface="Times New Roman"/>
              <a:sym typeface="Calibri"/>
            </a:endParaRPr>
          </a:p>
          <a:p>
            <a:pPr algn="l">
              <a:lnSpc>
                <a:spcPct val="150000"/>
              </a:lnSpc>
            </a:pPr>
            <a:r>
              <a:rPr lang="en-US" sz="1700" i="1" dirty="0">
                <a:solidFill>
                  <a:schemeClr val="dk1"/>
                </a:solidFill>
                <a:latin typeface="Times New Roman"/>
                <a:cs typeface="Times New Roman"/>
                <a:sym typeface="Calibri"/>
              </a:rPr>
              <a:t> </a:t>
            </a:r>
          </a:p>
        </p:txBody>
      </p:sp>
      <p:pic>
        <p:nvPicPr>
          <p:cNvPr id="3" name="Picture 2" descr="A picture containing text, hanger&#10;&#10;Description automatically generated">
            <a:extLst>
              <a:ext uri="{FF2B5EF4-FFF2-40B4-BE49-F238E27FC236}">
                <a16:creationId xmlns:a16="http://schemas.microsoft.com/office/drawing/2014/main" id="{3FD5E88F-5CC7-432F-BEB6-37730D9D5503}"/>
              </a:ext>
            </a:extLst>
          </p:cNvPr>
          <p:cNvPicPr>
            <a:picLocks noChangeAspect="1"/>
          </p:cNvPicPr>
          <p:nvPr/>
        </p:nvPicPr>
        <p:blipFill>
          <a:blip r:embed="rId3"/>
          <a:stretch>
            <a:fillRect/>
          </a:stretch>
        </p:blipFill>
        <p:spPr>
          <a:xfrm>
            <a:off x="1175150" y="3056283"/>
            <a:ext cx="4880992" cy="1550235"/>
          </a:xfrm>
          <a:prstGeom prst="rect">
            <a:avLst/>
          </a:prstGeom>
        </p:spPr>
      </p:pic>
    </p:spTree>
    <p:extLst>
      <p:ext uri="{BB962C8B-B14F-4D97-AF65-F5344CB8AC3E}">
        <p14:creationId xmlns:p14="http://schemas.microsoft.com/office/powerpoint/2010/main" val="351852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Working of MAX30100 Pulse Oximeter and Heart-Rate Sensor working</a:t>
            </a:r>
            <a:endParaRPr lang="en-US" i="1" dirty="0">
              <a:solidFill>
                <a:schemeClr val="dk1"/>
              </a:solidFill>
              <a:latin typeface="Times New Roman"/>
              <a:ea typeface="Times New Roman"/>
              <a:cs typeface="Times New Roman"/>
              <a:sym typeface="Times New Roman"/>
            </a:endParaRP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14182" y="1156275"/>
            <a:ext cx="8354407" cy="1614929"/>
          </a:xfrm>
          <a:prstGeom prst="rect">
            <a:avLst/>
          </a:prstGeom>
          <a:noFill/>
        </p:spPr>
        <p:txBody>
          <a:bodyPr wrap="square">
            <a:spAutoFit/>
          </a:bodyPr>
          <a:lstStyle/>
          <a:p>
            <a:pPr algn="l">
              <a:lnSpc>
                <a:spcPct val="150000"/>
              </a:lnSpc>
            </a:pPr>
            <a:r>
              <a:rPr lang="en-US" sz="1700" i="1" dirty="0">
                <a:solidFill>
                  <a:schemeClr val="dk1"/>
                </a:solidFill>
                <a:latin typeface="Times New Roman"/>
                <a:cs typeface="Times New Roman"/>
              </a:rPr>
              <a:t>Compare the last oximeter trace with the normal trace</a:t>
            </a:r>
            <a:r>
              <a:rPr lang="en-US" sz="1700" i="1" dirty="0">
                <a:solidFill>
                  <a:schemeClr val="dk1"/>
                </a:solidFill>
                <a:latin typeface="Times New Roman"/>
                <a:cs typeface="Times New Roman"/>
                <a:sym typeface="Calibri"/>
              </a:rPr>
              <a:t>.</a:t>
            </a:r>
          </a:p>
          <a:p>
            <a:pPr algn="l">
              <a:lnSpc>
                <a:spcPct val="150000"/>
              </a:lnSpc>
            </a:pPr>
            <a:endParaRPr lang="en-US" sz="1700" i="1" dirty="0">
              <a:solidFill>
                <a:schemeClr val="dk1"/>
              </a:solidFill>
              <a:latin typeface="Times New Roman"/>
              <a:cs typeface="Times New Roman"/>
              <a:sym typeface="Calibri"/>
            </a:endParaRPr>
          </a:p>
          <a:p>
            <a:pPr algn="l">
              <a:lnSpc>
                <a:spcPct val="150000"/>
              </a:lnSpc>
            </a:pPr>
            <a:endParaRPr lang="en-US" sz="1700" i="1" dirty="0">
              <a:solidFill>
                <a:schemeClr val="dk1"/>
              </a:solidFill>
              <a:latin typeface="Times New Roman"/>
              <a:cs typeface="Times New Roman"/>
              <a:sym typeface="Calibri"/>
            </a:endParaRPr>
          </a:p>
          <a:p>
            <a:pPr algn="l">
              <a:lnSpc>
                <a:spcPct val="150000"/>
              </a:lnSpc>
            </a:pPr>
            <a:r>
              <a:rPr lang="en-US" sz="1700" i="1" dirty="0">
                <a:solidFill>
                  <a:schemeClr val="dk1"/>
                </a:solidFill>
                <a:latin typeface="Times New Roman"/>
                <a:cs typeface="Times New Roman"/>
                <a:sym typeface="Calibri"/>
              </a:rPr>
              <a:t> </a:t>
            </a:r>
          </a:p>
        </p:txBody>
      </p:sp>
      <p:pic>
        <p:nvPicPr>
          <p:cNvPr id="4" name="Picture 3" descr="Timeline&#10;&#10;Description automatically generated">
            <a:extLst>
              <a:ext uri="{FF2B5EF4-FFF2-40B4-BE49-F238E27FC236}">
                <a16:creationId xmlns:a16="http://schemas.microsoft.com/office/drawing/2014/main" id="{80E770F5-91F2-4F99-BDE2-A47FE9B265BA}"/>
              </a:ext>
            </a:extLst>
          </p:cNvPr>
          <p:cNvPicPr>
            <a:picLocks noChangeAspect="1"/>
          </p:cNvPicPr>
          <p:nvPr/>
        </p:nvPicPr>
        <p:blipFill>
          <a:blip r:embed="rId3"/>
          <a:stretch>
            <a:fillRect/>
          </a:stretch>
        </p:blipFill>
        <p:spPr>
          <a:xfrm>
            <a:off x="1303420" y="1787552"/>
            <a:ext cx="6537159" cy="2869853"/>
          </a:xfrm>
          <a:prstGeom prst="rect">
            <a:avLst/>
          </a:prstGeom>
        </p:spPr>
      </p:pic>
    </p:spTree>
    <p:extLst>
      <p:ext uri="{BB962C8B-B14F-4D97-AF65-F5344CB8AC3E}">
        <p14:creationId xmlns:p14="http://schemas.microsoft.com/office/powerpoint/2010/main" val="616411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Contents</a:t>
            </a:r>
            <a:endParaRPr b="1" i="1">
              <a:solidFill>
                <a:schemeClr val="dk1"/>
              </a:solidFill>
              <a:latin typeface="Times New Roman"/>
              <a:ea typeface="Times New Roman"/>
              <a:cs typeface="Times New Roman"/>
              <a:sym typeface="Times New Roman"/>
            </a:endParaRPr>
          </a:p>
        </p:txBody>
      </p:sp>
      <p:sp>
        <p:nvSpPr>
          <p:cNvPr id="71" name="Google Shape;71;p11"/>
          <p:cNvSpPr txBox="1">
            <a:spLocks noGrp="1"/>
          </p:cNvSpPr>
          <p:nvPr>
            <p:ph type="subTitle" idx="1"/>
          </p:nvPr>
        </p:nvSpPr>
        <p:spPr>
          <a:xfrm>
            <a:off x="1175150" y="1062175"/>
            <a:ext cx="7307700" cy="3899400"/>
          </a:xfrm>
          <a:prstGeom prst="rect">
            <a:avLst/>
          </a:prstGeom>
        </p:spPr>
        <p:txBody>
          <a:bodyPr spcFirstLastPara="1" wrap="square" lIns="68575" tIns="34275" rIns="68575" bIns="34275" anchor="t" anchorCtr="0">
            <a:normAutofit/>
          </a:bodyPr>
          <a:lstStyle/>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Introduction</a:t>
            </a:r>
          </a:p>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Overview of project </a:t>
            </a:r>
          </a:p>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Engineering drawing </a:t>
            </a:r>
          </a:p>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Block </a:t>
            </a:r>
            <a:r>
              <a:rPr lang="en-US" sz="1700" i="1" dirty="0" err="1">
                <a:solidFill>
                  <a:schemeClr val="dk1"/>
                </a:solidFill>
                <a:latin typeface="Times New Roman"/>
                <a:ea typeface="Times New Roman"/>
                <a:cs typeface="Times New Roman"/>
                <a:sym typeface="Times New Roman"/>
              </a:rPr>
              <a:t>diagaram</a:t>
            </a:r>
            <a:r>
              <a:rPr lang="en-US" sz="1700" i="1" dirty="0">
                <a:solidFill>
                  <a:schemeClr val="dk1"/>
                </a:solidFill>
                <a:latin typeface="Times New Roman"/>
                <a:ea typeface="Times New Roman"/>
                <a:cs typeface="Times New Roman"/>
                <a:sym typeface="Times New Roman"/>
              </a:rPr>
              <a:t> </a:t>
            </a:r>
          </a:p>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About Spo2 sensor</a:t>
            </a:r>
          </a:p>
          <a:p>
            <a:pPr indent="-336550" algn="just">
              <a:lnSpc>
                <a:spcPct val="140000"/>
              </a:lnSpc>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Spo2 sensor  specifications </a:t>
            </a:r>
          </a:p>
          <a:p>
            <a:pPr indent="-336550" algn="just">
              <a:lnSpc>
                <a:spcPct val="140000"/>
              </a:lnSpc>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Spo2 sensor interfacing  </a:t>
            </a:r>
          </a:p>
          <a:p>
            <a:pPr indent="-336550" algn="just">
              <a:lnSpc>
                <a:spcPct val="140000"/>
              </a:lnSpc>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Source code and connections </a:t>
            </a:r>
          </a:p>
          <a:p>
            <a:pPr marL="457200" lvl="0" indent="-336550" algn="just" rtl="0">
              <a:lnSpc>
                <a:spcPct val="140000"/>
              </a:lnSpc>
              <a:spcBef>
                <a:spcPts val="400"/>
              </a:spcBef>
              <a:spcAft>
                <a:spcPts val="0"/>
              </a:spcAft>
              <a:buClr>
                <a:schemeClr val="dk1"/>
              </a:buClr>
              <a:buSzPts val="1700"/>
              <a:buFont typeface="Times New Roman"/>
              <a:buAutoNum type="arabicPeriod"/>
            </a:pPr>
            <a:r>
              <a:rPr lang="en-US" sz="1700" i="1" dirty="0">
                <a:solidFill>
                  <a:schemeClr val="dk1"/>
                </a:solidFill>
                <a:latin typeface="Times New Roman"/>
                <a:ea typeface="Times New Roman"/>
                <a:cs typeface="Times New Roman"/>
                <a:sym typeface="Times New Roman"/>
              </a:rPr>
              <a:t>Conclusion </a:t>
            </a:r>
          </a:p>
          <a:p>
            <a:pPr marL="457200" lvl="0" indent="-336550" algn="just" rtl="0">
              <a:lnSpc>
                <a:spcPct val="140000"/>
              </a:lnSpc>
              <a:spcBef>
                <a:spcPts val="400"/>
              </a:spcBef>
              <a:spcAft>
                <a:spcPts val="0"/>
              </a:spcAft>
              <a:buClr>
                <a:schemeClr val="dk1"/>
              </a:buClr>
              <a:buSzPts val="1700"/>
              <a:buFont typeface="Times New Roman"/>
              <a:buAutoNum type="arabicPeriod"/>
            </a:pPr>
            <a:endParaRPr lang="en-US" sz="1700" i="1" dirty="0">
              <a:solidFill>
                <a:schemeClr val="dk1"/>
              </a:solidFill>
              <a:latin typeface="Times New Roman"/>
              <a:ea typeface="Times New Roman"/>
              <a:cs typeface="Times New Roman"/>
              <a:sym typeface="Times New Roman"/>
            </a:endParaRPr>
          </a:p>
          <a:p>
            <a:pPr marL="457200" lvl="0" indent="-336550" algn="just" rtl="0">
              <a:lnSpc>
                <a:spcPct val="140000"/>
              </a:lnSpc>
              <a:spcBef>
                <a:spcPts val="400"/>
              </a:spcBef>
              <a:spcAft>
                <a:spcPts val="0"/>
              </a:spcAft>
              <a:buClr>
                <a:schemeClr val="dk1"/>
              </a:buClr>
              <a:buSzPts val="1700"/>
              <a:buFont typeface="Times New Roman"/>
              <a:buAutoNum type="arabicPeriod"/>
            </a:pPr>
            <a:endParaRPr sz="1700"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257416"/>
            <a:ext cx="7130715" cy="3493264"/>
          </a:xfrm>
          <a:prstGeom prst="rect">
            <a:avLst/>
          </a:prstGeom>
          <a:noFill/>
        </p:spPr>
        <p:txBody>
          <a:bodyPr wrap="square">
            <a:spAutoFit/>
          </a:bodyPr>
          <a:lstStyle/>
          <a:p>
            <a:pPr algn="l"/>
            <a:r>
              <a:rPr lang="en-US" sz="1700" i="1" dirty="0">
                <a:solidFill>
                  <a:schemeClr val="dk1"/>
                </a:solidFill>
                <a:latin typeface="Times New Roman"/>
                <a:cs typeface="Times New Roman"/>
              </a:rPr>
              <a:t>/</a:t>
            </a:r>
          </a:p>
          <a:p>
            <a:pPr algn="l"/>
            <a:r>
              <a:rPr lang="en-US" sz="1700" i="1" dirty="0">
                <a:solidFill>
                  <a:schemeClr val="dk1"/>
                </a:solidFill>
                <a:latin typeface="Times New Roman"/>
                <a:cs typeface="Times New Roman"/>
              </a:rPr>
              <a:t>#define BLYNK_PRINT Serial</a:t>
            </a:r>
          </a:p>
          <a:p>
            <a:pPr algn="l"/>
            <a:endParaRPr lang="en-US" sz="1700" i="1" dirty="0">
              <a:solidFill>
                <a:schemeClr val="dk1"/>
              </a:solidFill>
              <a:latin typeface="Times New Roman"/>
              <a:cs typeface="Times New Roman"/>
            </a:endParaRPr>
          </a:p>
          <a:p>
            <a:pPr algn="l"/>
            <a:endParaRPr lang="en-US" sz="1700" i="1" dirty="0">
              <a:solidFill>
                <a:schemeClr val="dk1"/>
              </a:solidFill>
              <a:latin typeface="Times New Roman"/>
              <a:cs typeface="Times New Roman"/>
            </a:endParaRPr>
          </a:p>
          <a:p>
            <a:pPr algn="l"/>
            <a:r>
              <a:rPr lang="en-US" sz="1700" i="1" dirty="0">
                <a:solidFill>
                  <a:schemeClr val="dk1"/>
                </a:solidFill>
                <a:latin typeface="Times New Roman"/>
                <a:cs typeface="Times New Roman"/>
              </a:rPr>
              <a:t>#include &lt;</a:t>
            </a:r>
            <a:r>
              <a:rPr lang="en-US" sz="1700" i="1" dirty="0" err="1">
                <a:solidFill>
                  <a:schemeClr val="dk1"/>
                </a:solidFill>
                <a:latin typeface="Times New Roman"/>
                <a:cs typeface="Times New Roman"/>
              </a:rPr>
              <a:t>WiFi.h</a:t>
            </a:r>
            <a:r>
              <a:rPr lang="en-US" sz="1700" i="1" dirty="0">
                <a:solidFill>
                  <a:schemeClr val="dk1"/>
                </a:solidFill>
                <a:latin typeface="Times New Roman"/>
                <a:cs typeface="Times New Roman"/>
              </a:rPr>
              <a:t>&gt;</a:t>
            </a:r>
          </a:p>
          <a:p>
            <a:pPr algn="l"/>
            <a:r>
              <a:rPr lang="en-US" sz="1700" i="1" dirty="0">
                <a:solidFill>
                  <a:schemeClr val="dk1"/>
                </a:solidFill>
                <a:latin typeface="Times New Roman"/>
                <a:cs typeface="Times New Roman"/>
              </a:rPr>
              <a:t>#include &lt;</a:t>
            </a:r>
            <a:r>
              <a:rPr lang="en-US" sz="1700" i="1" dirty="0" err="1">
                <a:solidFill>
                  <a:schemeClr val="dk1"/>
                </a:solidFill>
                <a:latin typeface="Times New Roman"/>
                <a:cs typeface="Times New Roman"/>
              </a:rPr>
              <a:t>WiFiClient.h</a:t>
            </a:r>
            <a:r>
              <a:rPr lang="en-US" sz="1700" i="1" dirty="0">
                <a:solidFill>
                  <a:schemeClr val="dk1"/>
                </a:solidFill>
                <a:latin typeface="Times New Roman"/>
                <a:cs typeface="Times New Roman"/>
              </a:rPr>
              <a:t>&gt;</a:t>
            </a:r>
          </a:p>
          <a:p>
            <a:pPr algn="l"/>
            <a:r>
              <a:rPr lang="en-US" sz="1700" i="1" dirty="0">
                <a:solidFill>
                  <a:schemeClr val="dk1"/>
                </a:solidFill>
                <a:latin typeface="Times New Roman"/>
                <a:cs typeface="Times New Roman"/>
              </a:rPr>
              <a:t>#include &lt;BlynkSimpleEsp32.h&gt;</a:t>
            </a:r>
          </a:p>
          <a:p>
            <a:pPr algn="l"/>
            <a:endParaRPr lang="en-US" sz="1700" i="1" dirty="0">
              <a:solidFill>
                <a:schemeClr val="dk1"/>
              </a:solidFill>
              <a:latin typeface="Times New Roman"/>
              <a:cs typeface="Times New Roman"/>
            </a:endParaRPr>
          </a:p>
          <a:p>
            <a:pPr algn="l"/>
            <a:r>
              <a:rPr lang="en-US" sz="1700" i="1" dirty="0">
                <a:solidFill>
                  <a:schemeClr val="dk1"/>
                </a:solidFill>
                <a:latin typeface="Times New Roman"/>
                <a:cs typeface="Times New Roman"/>
              </a:rPr>
              <a:t>#include &lt;</a:t>
            </a:r>
            <a:r>
              <a:rPr lang="en-US" sz="1700" i="1" dirty="0" err="1">
                <a:solidFill>
                  <a:schemeClr val="dk1"/>
                </a:solidFill>
                <a:latin typeface="Times New Roman"/>
                <a:cs typeface="Times New Roman"/>
              </a:rPr>
              <a:t>Wire.h</a:t>
            </a:r>
            <a:r>
              <a:rPr lang="en-US" sz="1700" i="1" dirty="0">
                <a:solidFill>
                  <a:schemeClr val="dk1"/>
                </a:solidFill>
                <a:latin typeface="Times New Roman"/>
                <a:cs typeface="Times New Roman"/>
              </a:rPr>
              <a:t>&gt;</a:t>
            </a:r>
          </a:p>
          <a:p>
            <a:pPr algn="l"/>
            <a:r>
              <a:rPr lang="en-US" sz="1700" i="1" dirty="0">
                <a:solidFill>
                  <a:schemeClr val="dk1"/>
                </a:solidFill>
                <a:latin typeface="Times New Roman"/>
                <a:cs typeface="Times New Roman"/>
              </a:rPr>
              <a:t>#include "MAX30105.h" //</a:t>
            </a:r>
            <a:r>
              <a:rPr lang="en-US" sz="1700" i="1" dirty="0" err="1">
                <a:solidFill>
                  <a:schemeClr val="dk1"/>
                </a:solidFill>
                <a:latin typeface="Times New Roman"/>
                <a:cs typeface="Times New Roman"/>
              </a:rPr>
              <a:t>sparkfun</a:t>
            </a:r>
            <a:r>
              <a:rPr lang="en-US" sz="1700" i="1" dirty="0">
                <a:solidFill>
                  <a:schemeClr val="dk1"/>
                </a:solidFill>
                <a:latin typeface="Times New Roman"/>
                <a:cs typeface="Times New Roman"/>
              </a:rPr>
              <a:t> MAX3010X library</a:t>
            </a:r>
          </a:p>
          <a:p>
            <a:pPr algn="l"/>
            <a:r>
              <a:rPr lang="en-US" sz="1700" i="1" dirty="0">
                <a:solidFill>
                  <a:schemeClr val="dk1"/>
                </a:solidFill>
                <a:latin typeface="Times New Roman"/>
                <a:cs typeface="Times New Roman"/>
              </a:rPr>
              <a:t>#include "</a:t>
            </a:r>
            <a:r>
              <a:rPr lang="en-US" sz="1700" i="1" dirty="0" err="1">
                <a:solidFill>
                  <a:schemeClr val="dk1"/>
                </a:solidFill>
                <a:latin typeface="Times New Roman"/>
                <a:cs typeface="Times New Roman"/>
              </a:rPr>
              <a:t>heartRate.h</a:t>
            </a:r>
            <a:r>
              <a:rPr lang="en-US" sz="1700" i="1" dirty="0">
                <a:solidFill>
                  <a:schemeClr val="dk1"/>
                </a:solidFill>
                <a:latin typeface="Times New Roman"/>
                <a:cs typeface="Times New Roman"/>
              </a:rPr>
              <a:t>"</a:t>
            </a:r>
          </a:p>
          <a:p>
            <a:pPr algn="l"/>
            <a:r>
              <a:rPr lang="en-US" sz="1700" i="1" dirty="0">
                <a:solidFill>
                  <a:schemeClr val="dk1"/>
                </a:solidFill>
                <a:latin typeface="Times New Roman"/>
                <a:cs typeface="Times New Roman"/>
              </a:rPr>
              <a:t>MAX30105 </a:t>
            </a:r>
            <a:r>
              <a:rPr lang="en-US" sz="1700" i="1" dirty="0" err="1">
                <a:solidFill>
                  <a:schemeClr val="dk1"/>
                </a:solidFill>
                <a:latin typeface="Times New Roman"/>
                <a:cs typeface="Times New Roman"/>
              </a:rPr>
              <a:t>particleSensor</a:t>
            </a:r>
            <a:r>
              <a:rPr lang="en-US" sz="1700" i="1" dirty="0">
                <a:solidFill>
                  <a:schemeClr val="dk1"/>
                </a:solidFill>
                <a:latin typeface="Times New Roman"/>
                <a:cs typeface="Times New Roman"/>
              </a:rPr>
              <a:t>;</a:t>
            </a:r>
          </a:p>
          <a:p>
            <a:pPr algn="l"/>
            <a:endParaRPr lang="en-US" sz="1700" i="1" dirty="0">
              <a:solidFill>
                <a:schemeClr val="dk1"/>
              </a:solidFill>
              <a:latin typeface="Times New Roman"/>
              <a:cs typeface="Times New Roman"/>
            </a:endParaRPr>
          </a:p>
        </p:txBody>
      </p:sp>
    </p:spTree>
    <p:extLst>
      <p:ext uri="{BB962C8B-B14F-4D97-AF65-F5344CB8AC3E}">
        <p14:creationId xmlns:p14="http://schemas.microsoft.com/office/powerpoint/2010/main" val="3130102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003875"/>
            <a:ext cx="7130715" cy="3493264"/>
          </a:xfrm>
          <a:prstGeom prst="rect">
            <a:avLst/>
          </a:prstGeom>
          <a:noFill/>
        </p:spPr>
        <p:txBody>
          <a:bodyPr wrap="square">
            <a:spAutoFit/>
          </a:bodyPr>
          <a:lstStyle/>
          <a:p>
            <a:pPr algn="l"/>
            <a:r>
              <a:rPr lang="en-US" sz="1700" i="1" dirty="0">
                <a:solidFill>
                  <a:schemeClr val="dk1"/>
                </a:solidFill>
                <a:latin typeface="Times New Roman"/>
                <a:cs typeface="Times New Roman"/>
              </a:rPr>
              <a:t>//#define MAX30105 //if you have </a:t>
            </a:r>
            <a:r>
              <a:rPr lang="en-US" sz="1700" i="1" dirty="0" err="1">
                <a:solidFill>
                  <a:schemeClr val="dk1"/>
                </a:solidFill>
                <a:latin typeface="Times New Roman"/>
                <a:cs typeface="Times New Roman"/>
              </a:rPr>
              <a:t>Sparkfun's</a:t>
            </a:r>
            <a:r>
              <a:rPr lang="en-US" sz="1700" i="1" dirty="0">
                <a:solidFill>
                  <a:schemeClr val="dk1"/>
                </a:solidFill>
                <a:latin typeface="Times New Roman"/>
                <a:cs typeface="Times New Roman"/>
              </a:rPr>
              <a:t> MAX30105 breakout board , try #define MAX30105 </a:t>
            </a:r>
          </a:p>
          <a:p>
            <a:pPr algn="l"/>
            <a:endParaRPr lang="en-US" sz="1700" i="1" dirty="0">
              <a:solidFill>
                <a:schemeClr val="dk1"/>
              </a:solidFill>
              <a:latin typeface="Times New Roman"/>
              <a:cs typeface="Times New Roman"/>
            </a:endParaRPr>
          </a:p>
          <a:p>
            <a:pPr algn="l"/>
            <a:r>
              <a:rPr lang="en-US" sz="1700" i="1" dirty="0">
                <a:solidFill>
                  <a:schemeClr val="dk1"/>
                </a:solidFill>
                <a:latin typeface="Times New Roman"/>
                <a:cs typeface="Times New Roman"/>
              </a:rPr>
              <a:t>// You should get Auth Token in the Blynk App.</a:t>
            </a:r>
          </a:p>
          <a:p>
            <a:pPr algn="l"/>
            <a:r>
              <a:rPr lang="en-US" sz="1700" i="1" dirty="0">
                <a:solidFill>
                  <a:schemeClr val="dk1"/>
                </a:solidFill>
                <a:latin typeface="Times New Roman"/>
                <a:cs typeface="Times New Roman"/>
              </a:rPr>
              <a:t>// Go to the Project Settings (nut icon).</a:t>
            </a:r>
          </a:p>
          <a:p>
            <a:pPr algn="l"/>
            <a:r>
              <a:rPr lang="en-US" sz="1700" i="1" dirty="0">
                <a:solidFill>
                  <a:schemeClr val="dk1"/>
                </a:solidFill>
                <a:latin typeface="Times New Roman"/>
                <a:cs typeface="Times New Roman"/>
              </a:rPr>
              <a:t>char auth[] = "*****************************"; // Token you received on your email, Replace with stars</a:t>
            </a:r>
          </a:p>
          <a:p>
            <a:pPr algn="l"/>
            <a:endParaRPr lang="en-US" sz="1700" i="1" dirty="0">
              <a:solidFill>
                <a:schemeClr val="dk1"/>
              </a:solidFill>
              <a:latin typeface="Times New Roman"/>
              <a:cs typeface="Times New Roman"/>
            </a:endParaRPr>
          </a:p>
          <a:p>
            <a:pPr algn="l"/>
            <a:r>
              <a:rPr lang="en-US" sz="1700" i="1" dirty="0">
                <a:solidFill>
                  <a:schemeClr val="dk1"/>
                </a:solidFill>
                <a:latin typeface="Times New Roman"/>
                <a:cs typeface="Times New Roman"/>
              </a:rPr>
              <a:t>// Your </a:t>
            </a:r>
            <a:r>
              <a:rPr lang="en-US" sz="1700" i="1" dirty="0" err="1">
                <a:solidFill>
                  <a:schemeClr val="dk1"/>
                </a:solidFill>
                <a:latin typeface="Times New Roman"/>
                <a:cs typeface="Times New Roman"/>
              </a:rPr>
              <a:t>WiFi</a:t>
            </a:r>
            <a:r>
              <a:rPr lang="en-US" sz="1700" i="1" dirty="0">
                <a:solidFill>
                  <a:schemeClr val="dk1"/>
                </a:solidFill>
                <a:latin typeface="Times New Roman"/>
                <a:cs typeface="Times New Roman"/>
              </a:rPr>
              <a:t> credentials.</a:t>
            </a:r>
          </a:p>
          <a:p>
            <a:pPr algn="l"/>
            <a:r>
              <a:rPr lang="en-US" sz="1700" i="1" dirty="0">
                <a:solidFill>
                  <a:schemeClr val="dk1"/>
                </a:solidFill>
                <a:latin typeface="Times New Roman"/>
                <a:cs typeface="Times New Roman"/>
              </a:rPr>
              <a:t>// Set password to "" for open networks.</a:t>
            </a:r>
          </a:p>
          <a:p>
            <a:pPr algn="l"/>
            <a:r>
              <a:rPr lang="en-US" sz="1700" i="1" dirty="0">
                <a:solidFill>
                  <a:schemeClr val="dk1"/>
                </a:solidFill>
                <a:latin typeface="Times New Roman"/>
                <a:cs typeface="Times New Roman"/>
              </a:rPr>
              <a:t>char </a:t>
            </a:r>
            <a:r>
              <a:rPr lang="en-US" sz="1700" i="1" dirty="0" err="1">
                <a:solidFill>
                  <a:schemeClr val="dk1"/>
                </a:solidFill>
                <a:latin typeface="Times New Roman"/>
                <a:cs typeface="Times New Roman"/>
              </a:rPr>
              <a:t>ssid</a:t>
            </a:r>
            <a:r>
              <a:rPr lang="en-US" sz="1700" i="1" dirty="0">
                <a:solidFill>
                  <a:schemeClr val="dk1"/>
                </a:solidFill>
                <a:latin typeface="Times New Roman"/>
                <a:cs typeface="Times New Roman"/>
              </a:rPr>
              <a:t>[] = "******"; // Replace stars with </a:t>
            </a:r>
            <a:r>
              <a:rPr lang="en-US" sz="1700" i="1" dirty="0" err="1">
                <a:solidFill>
                  <a:schemeClr val="dk1"/>
                </a:solidFill>
                <a:latin typeface="Times New Roman"/>
                <a:cs typeface="Times New Roman"/>
              </a:rPr>
              <a:t>Wifi</a:t>
            </a:r>
            <a:r>
              <a:rPr lang="en-US" sz="1700" i="1" dirty="0">
                <a:solidFill>
                  <a:schemeClr val="dk1"/>
                </a:solidFill>
                <a:latin typeface="Times New Roman"/>
                <a:cs typeface="Times New Roman"/>
              </a:rPr>
              <a:t> Name/SSID</a:t>
            </a:r>
          </a:p>
          <a:p>
            <a:pPr algn="l"/>
            <a:r>
              <a:rPr lang="en-US" sz="1700" i="1" dirty="0">
                <a:solidFill>
                  <a:schemeClr val="dk1"/>
                </a:solidFill>
                <a:latin typeface="Times New Roman"/>
                <a:cs typeface="Times New Roman"/>
              </a:rPr>
              <a:t>char pass[] = "******"; //Replace stars with </a:t>
            </a:r>
            <a:r>
              <a:rPr lang="en-US" sz="1700" i="1" dirty="0" err="1">
                <a:solidFill>
                  <a:schemeClr val="dk1"/>
                </a:solidFill>
                <a:latin typeface="Times New Roman"/>
                <a:cs typeface="Times New Roman"/>
              </a:rPr>
              <a:t>Wifi</a:t>
            </a:r>
            <a:r>
              <a:rPr lang="en-US" sz="1700" i="1" dirty="0">
                <a:solidFill>
                  <a:schemeClr val="dk1"/>
                </a:solidFill>
                <a:latin typeface="Times New Roman"/>
                <a:cs typeface="Times New Roman"/>
              </a:rPr>
              <a:t> Password</a:t>
            </a:r>
          </a:p>
          <a:p>
            <a:pPr algn="l"/>
            <a:endParaRPr lang="en-US" sz="1700" i="1" dirty="0">
              <a:solidFill>
                <a:schemeClr val="dk1"/>
              </a:solidFill>
              <a:latin typeface="Times New Roman"/>
              <a:cs typeface="Times New Roman"/>
            </a:endParaRPr>
          </a:p>
        </p:txBody>
      </p:sp>
    </p:spTree>
    <p:extLst>
      <p:ext uri="{BB962C8B-B14F-4D97-AF65-F5344CB8AC3E}">
        <p14:creationId xmlns:p14="http://schemas.microsoft.com/office/powerpoint/2010/main" val="216325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156275"/>
            <a:ext cx="7130715" cy="1923604"/>
          </a:xfrm>
          <a:prstGeom prst="rect">
            <a:avLst/>
          </a:prstGeom>
          <a:noFill/>
        </p:spPr>
        <p:txBody>
          <a:bodyPr wrap="square">
            <a:spAutoFit/>
          </a:bodyPr>
          <a:lstStyle/>
          <a:p>
            <a:pPr algn="l"/>
            <a:r>
              <a:rPr lang="en-US" sz="1700" i="1" dirty="0">
                <a:solidFill>
                  <a:schemeClr val="dk1"/>
                </a:solidFill>
                <a:latin typeface="Times New Roman"/>
                <a:cs typeface="Times New Roman"/>
              </a:rPr>
              <a:t>double </a:t>
            </a:r>
            <a:r>
              <a:rPr lang="en-US" sz="1700" i="1" dirty="0" err="1">
                <a:solidFill>
                  <a:schemeClr val="dk1"/>
                </a:solidFill>
                <a:latin typeface="Times New Roman"/>
                <a:cs typeface="Times New Roman"/>
              </a:rPr>
              <a:t>avered</a:t>
            </a:r>
            <a:r>
              <a:rPr lang="en-US" sz="1700" i="1" dirty="0">
                <a:solidFill>
                  <a:schemeClr val="dk1"/>
                </a:solidFill>
                <a:latin typeface="Times New Roman"/>
                <a:cs typeface="Times New Roman"/>
              </a:rPr>
              <a:t> = 0; double </a:t>
            </a:r>
            <a:r>
              <a:rPr lang="en-US" sz="1700" i="1" dirty="0" err="1">
                <a:solidFill>
                  <a:schemeClr val="dk1"/>
                </a:solidFill>
                <a:latin typeface="Times New Roman"/>
                <a:cs typeface="Times New Roman"/>
              </a:rPr>
              <a:t>aveir</a:t>
            </a:r>
            <a:r>
              <a:rPr lang="en-US" sz="1700" i="1" dirty="0">
                <a:solidFill>
                  <a:schemeClr val="dk1"/>
                </a:solidFill>
                <a:latin typeface="Times New Roman"/>
                <a:cs typeface="Times New Roman"/>
              </a:rPr>
              <a:t> = 0;</a:t>
            </a:r>
          </a:p>
          <a:p>
            <a:pPr algn="l"/>
            <a:r>
              <a:rPr lang="en-US" sz="1700" i="1" dirty="0">
                <a:solidFill>
                  <a:schemeClr val="dk1"/>
                </a:solidFill>
                <a:latin typeface="Times New Roman"/>
                <a:cs typeface="Times New Roman"/>
              </a:rPr>
              <a:t>double </a:t>
            </a:r>
            <a:r>
              <a:rPr lang="en-US" sz="1700" i="1" dirty="0" err="1">
                <a:solidFill>
                  <a:schemeClr val="dk1"/>
                </a:solidFill>
                <a:latin typeface="Times New Roman"/>
                <a:cs typeface="Times New Roman"/>
              </a:rPr>
              <a:t>sumirrms</a:t>
            </a:r>
            <a:r>
              <a:rPr lang="en-US" sz="1700" i="1" dirty="0">
                <a:solidFill>
                  <a:schemeClr val="dk1"/>
                </a:solidFill>
                <a:latin typeface="Times New Roman"/>
                <a:cs typeface="Times New Roman"/>
              </a:rPr>
              <a:t> = 0;</a:t>
            </a:r>
          </a:p>
          <a:p>
            <a:pPr algn="l"/>
            <a:r>
              <a:rPr lang="en-US" sz="1700" i="1" dirty="0">
                <a:solidFill>
                  <a:schemeClr val="dk1"/>
                </a:solidFill>
                <a:latin typeface="Times New Roman"/>
                <a:cs typeface="Times New Roman"/>
              </a:rPr>
              <a:t>double </a:t>
            </a:r>
            <a:r>
              <a:rPr lang="en-US" sz="1700" i="1" dirty="0" err="1">
                <a:solidFill>
                  <a:schemeClr val="dk1"/>
                </a:solidFill>
                <a:latin typeface="Times New Roman"/>
                <a:cs typeface="Times New Roman"/>
              </a:rPr>
              <a:t>sumredrms</a:t>
            </a:r>
            <a:r>
              <a:rPr lang="en-US" sz="1700" i="1" dirty="0">
                <a:solidFill>
                  <a:schemeClr val="dk1"/>
                </a:solidFill>
                <a:latin typeface="Times New Roman"/>
                <a:cs typeface="Times New Roman"/>
              </a:rPr>
              <a:t> = 0;</a:t>
            </a:r>
          </a:p>
          <a:p>
            <a:pPr algn="l"/>
            <a:r>
              <a:rPr lang="en-US" sz="1700" i="1" dirty="0">
                <a:solidFill>
                  <a:schemeClr val="dk1"/>
                </a:solidFill>
                <a:latin typeface="Times New Roman"/>
                <a:cs typeface="Times New Roman"/>
              </a:rPr>
              <a:t>int </a:t>
            </a:r>
            <a:r>
              <a:rPr lang="en-US" sz="1700" i="1" dirty="0" err="1">
                <a:solidFill>
                  <a:schemeClr val="dk1"/>
                </a:solidFill>
                <a:latin typeface="Times New Roman"/>
                <a:cs typeface="Times New Roman"/>
              </a:rPr>
              <a:t>i</a:t>
            </a:r>
            <a:r>
              <a:rPr lang="en-US" sz="1700" i="1" dirty="0">
                <a:solidFill>
                  <a:schemeClr val="dk1"/>
                </a:solidFill>
                <a:latin typeface="Times New Roman"/>
                <a:cs typeface="Times New Roman"/>
              </a:rPr>
              <a:t> = 0;</a:t>
            </a:r>
          </a:p>
          <a:p>
            <a:pPr algn="l"/>
            <a:r>
              <a:rPr lang="en-US" sz="1700" i="1" dirty="0">
                <a:solidFill>
                  <a:schemeClr val="dk1"/>
                </a:solidFill>
                <a:latin typeface="Times New Roman"/>
                <a:cs typeface="Times New Roman"/>
              </a:rPr>
              <a:t>int Num = 100;//calculate SpO2 by this sampling interval</a:t>
            </a:r>
          </a:p>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Tree>
    <p:extLst>
      <p:ext uri="{BB962C8B-B14F-4D97-AF65-F5344CB8AC3E}">
        <p14:creationId xmlns:p14="http://schemas.microsoft.com/office/powerpoint/2010/main" val="1775339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003875"/>
            <a:ext cx="7880684" cy="3493264"/>
          </a:xfrm>
          <a:prstGeom prst="rect">
            <a:avLst/>
          </a:prstGeom>
          <a:noFill/>
        </p:spPr>
        <p:txBody>
          <a:bodyPr wrap="square">
            <a:spAutoFit/>
          </a:bodyPr>
          <a:lstStyle/>
          <a:p>
            <a:pPr algn="l"/>
            <a:r>
              <a:rPr lang="en-US" sz="1700" i="1" dirty="0">
                <a:solidFill>
                  <a:schemeClr val="dk1"/>
                </a:solidFill>
                <a:latin typeface="Times New Roman"/>
                <a:cs typeface="Times New Roman"/>
              </a:rPr>
              <a:t>double ESpO2 = 95.0;//initial value of estimated SpO2</a:t>
            </a:r>
          </a:p>
          <a:p>
            <a:pPr algn="l"/>
            <a:r>
              <a:rPr lang="en-US" sz="1700" i="1" dirty="0">
                <a:solidFill>
                  <a:schemeClr val="dk1"/>
                </a:solidFill>
                <a:latin typeface="Times New Roman"/>
                <a:cs typeface="Times New Roman"/>
              </a:rPr>
              <a:t>double FSpO2 = 0.7; //filter factor for estimated SpO2</a:t>
            </a:r>
          </a:p>
          <a:p>
            <a:pPr algn="l"/>
            <a:r>
              <a:rPr lang="en-US" sz="1700" i="1" dirty="0">
                <a:solidFill>
                  <a:schemeClr val="dk1"/>
                </a:solidFill>
                <a:latin typeface="Times New Roman"/>
                <a:cs typeface="Times New Roman"/>
              </a:rPr>
              <a:t>double frate = 0.95; //low pass filter for IR/red LED value to eliminate AC component</a:t>
            </a:r>
          </a:p>
          <a:p>
            <a:pPr algn="l"/>
            <a:r>
              <a:rPr lang="en-US" sz="1700" i="1" dirty="0">
                <a:solidFill>
                  <a:schemeClr val="dk1"/>
                </a:solidFill>
                <a:latin typeface="Times New Roman"/>
                <a:cs typeface="Times New Roman"/>
              </a:rPr>
              <a:t>#define TIMETOBOOT 3000 // wait for this time(msec) to output SpO2</a:t>
            </a:r>
          </a:p>
          <a:p>
            <a:pPr algn="l"/>
            <a:r>
              <a:rPr lang="en-US" sz="1700" i="1" dirty="0">
                <a:solidFill>
                  <a:schemeClr val="dk1"/>
                </a:solidFill>
                <a:latin typeface="Times New Roman"/>
                <a:cs typeface="Times New Roman"/>
              </a:rPr>
              <a:t>#define SCALE 88.0 //adjust to display heart beat and SpO2 in the same scale</a:t>
            </a:r>
          </a:p>
          <a:p>
            <a:pPr algn="l"/>
            <a:r>
              <a:rPr lang="en-US" sz="1700" i="1" dirty="0">
                <a:solidFill>
                  <a:schemeClr val="dk1"/>
                </a:solidFill>
                <a:latin typeface="Times New Roman"/>
                <a:cs typeface="Times New Roman"/>
              </a:rPr>
              <a:t>#define SAMPLING 5 //if you want to see heart beat more precisely , set SAMPLING to 1</a:t>
            </a:r>
          </a:p>
          <a:p>
            <a:pPr algn="l"/>
            <a:r>
              <a:rPr lang="en-US" sz="1700" i="1" dirty="0">
                <a:solidFill>
                  <a:schemeClr val="dk1"/>
                </a:solidFill>
                <a:latin typeface="Times New Roman"/>
                <a:cs typeface="Times New Roman"/>
              </a:rPr>
              <a:t>#define FINGER_ON 30000 // if red signal is lower than this , it indicates your finger is not on the sensor</a:t>
            </a:r>
          </a:p>
          <a:p>
            <a:pPr algn="l"/>
            <a:r>
              <a:rPr lang="en-US" sz="1700" i="1" dirty="0">
                <a:solidFill>
                  <a:schemeClr val="dk1"/>
                </a:solidFill>
                <a:latin typeface="Times New Roman"/>
                <a:cs typeface="Times New Roman"/>
              </a:rPr>
              <a:t>#define MINIMUM_SPO2 80.0 </a:t>
            </a:r>
          </a:p>
          <a:p>
            <a:pPr algn="l"/>
            <a:endParaRPr lang="en-US" sz="1700" i="1" dirty="0">
              <a:solidFill>
                <a:schemeClr val="dk1"/>
              </a:solidFill>
              <a:latin typeface="Times New Roman"/>
              <a:cs typeface="Times New Roman"/>
            </a:endParaRPr>
          </a:p>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Tree>
    <p:extLst>
      <p:ext uri="{BB962C8B-B14F-4D97-AF65-F5344CB8AC3E}">
        <p14:creationId xmlns:p14="http://schemas.microsoft.com/office/powerpoint/2010/main" val="102737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920917" y="974616"/>
            <a:ext cx="7130715" cy="353943"/>
          </a:xfrm>
          <a:prstGeom prst="rect">
            <a:avLst/>
          </a:prstGeom>
          <a:noFill/>
        </p:spPr>
        <p:txBody>
          <a:bodyPr wrap="square">
            <a:spAutoFit/>
          </a:bodyPr>
          <a:lstStyle/>
          <a:p>
            <a:pPr algn="l"/>
            <a:r>
              <a:rPr lang="en-US" sz="1700" i="1" dirty="0">
                <a:solidFill>
                  <a:schemeClr val="dk1"/>
                </a:solidFill>
                <a:latin typeface="Times New Roman"/>
                <a:cs typeface="Times New Roman"/>
              </a:rPr>
              <a:t> </a:t>
            </a:r>
          </a:p>
        </p:txBody>
      </p:sp>
      <p:sp>
        <p:nvSpPr>
          <p:cNvPr id="10" name="TextBox 9">
            <a:extLst>
              <a:ext uri="{FF2B5EF4-FFF2-40B4-BE49-F238E27FC236}">
                <a16:creationId xmlns:a16="http://schemas.microsoft.com/office/drawing/2014/main" id="{FF783216-5779-4369-88B3-991B8C6A2CBD}"/>
              </a:ext>
            </a:extLst>
          </p:cNvPr>
          <p:cNvSpPr txBox="1"/>
          <p:nvPr/>
        </p:nvSpPr>
        <p:spPr>
          <a:xfrm>
            <a:off x="920918" y="749245"/>
            <a:ext cx="7773026" cy="4401205"/>
          </a:xfrm>
          <a:prstGeom prst="rect">
            <a:avLst/>
          </a:prstGeom>
          <a:noFill/>
        </p:spPr>
        <p:txBody>
          <a:bodyPr wrap="square">
            <a:spAutoFit/>
          </a:bodyPr>
          <a:lstStyle/>
          <a:p>
            <a:r>
              <a:rPr lang="en-US" dirty="0"/>
              <a:t>const byte RATE_SIZE = 4; //Increase this for more averaging. 4 is good.</a:t>
            </a:r>
          </a:p>
          <a:p>
            <a:r>
              <a:rPr lang="en-US" dirty="0"/>
              <a:t>byte rates[RATE_SIZE]; //Array of heart rates</a:t>
            </a:r>
          </a:p>
          <a:p>
            <a:r>
              <a:rPr lang="en-US" dirty="0"/>
              <a:t>byte </a:t>
            </a:r>
            <a:r>
              <a:rPr lang="en-US" dirty="0" err="1"/>
              <a:t>rateSpot</a:t>
            </a:r>
            <a:r>
              <a:rPr lang="en-US" dirty="0"/>
              <a:t> = 0;</a:t>
            </a:r>
          </a:p>
          <a:p>
            <a:r>
              <a:rPr lang="en-US" dirty="0"/>
              <a:t>long </a:t>
            </a:r>
            <a:r>
              <a:rPr lang="en-US" dirty="0" err="1"/>
              <a:t>lastBeat</a:t>
            </a:r>
            <a:r>
              <a:rPr lang="en-US" dirty="0"/>
              <a:t> = 0; //Time at which the last beat occurred</a:t>
            </a:r>
          </a:p>
          <a:p>
            <a:r>
              <a:rPr lang="en-US" dirty="0"/>
              <a:t>float </a:t>
            </a:r>
            <a:r>
              <a:rPr lang="en-US" dirty="0" err="1"/>
              <a:t>beatsPerMinute</a:t>
            </a:r>
            <a:r>
              <a:rPr lang="en-US" dirty="0"/>
              <a:t>;</a:t>
            </a:r>
          </a:p>
          <a:p>
            <a:r>
              <a:rPr lang="en-US" dirty="0"/>
              <a:t>int </a:t>
            </a:r>
            <a:r>
              <a:rPr lang="en-US" dirty="0" err="1"/>
              <a:t>beatAvg</a:t>
            </a:r>
            <a:r>
              <a:rPr lang="en-US" dirty="0"/>
              <a:t>;</a:t>
            </a:r>
          </a:p>
          <a:p>
            <a:r>
              <a:rPr lang="en-US" dirty="0"/>
              <a:t>#define USEFIFO</a:t>
            </a:r>
          </a:p>
          <a:p>
            <a:r>
              <a:rPr lang="en-US" dirty="0"/>
              <a:t>void setup()</a:t>
            </a:r>
          </a:p>
          <a:p>
            <a:r>
              <a:rPr lang="en-US" dirty="0"/>
              <a:t>{</a:t>
            </a:r>
          </a:p>
          <a:p>
            <a:r>
              <a:rPr lang="en-US" dirty="0"/>
              <a:t>  </a:t>
            </a:r>
            <a:r>
              <a:rPr lang="en-US" dirty="0" err="1"/>
              <a:t>Serial.begin</a:t>
            </a:r>
            <a:r>
              <a:rPr lang="en-US" dirty="0"/>
              <a:t>(115200);</a:t>
            </a:r>
          </a:p>
          <a:p>
            <a:r>
              <a:rPr lang="en-US" dirty="0"/>
              <a:t>  </a:t>
            </a:r>
            <a:r>
              <a:rPr lang="en-US" dirty="0" err="1"/>
              <a:t>Serial.println</a:t>
            </a:r>
            <a:r>
              <a:rPr lang="en-US" dirty="0"/>
              <a:t>("Initializing...");</a:t>
            </a:r>
          </a:p>
          <a:p>
            <a:endParaRPr lang="en-US" dirty="0"/>
          </a:p>
          <a:p>
            <a:r>
              <a:rPr lang="en-US" dirty="0"/>
              <a:t>  </a:t>
            </a:r>
            <a:r>
              <a:rPr lang="en-US" dirty="0" err="1"/>
              <a:t>Blynk.begin</a:t>
            </a:r>
            <a:r>
              <a:rPr lang="en-US" dirty="0"/>
              <a:t>(auth, </a:t>
            </a:r>
            <a:r>
              <a:rPr lang="en-US" dirty="0" err="1"/>
              <a:t>ssid</a:t>
            </a:r>
            <a:r>
              <a:rPr lang="en-US" dirty="0"/>
              <a:t>, pass);</a:t>
            </a:r>
          </a:p>
          <a:p>
            <a:r>
              <a:rPr lang="en-US" dirty="0"/>
              <a:t>  // Initialize sensor</a:t>
            </a:r>
          </a:p>
          <a:p>
            <a:r>
              <a:rPr lang="en-US" dirty="0"/>
              <a:t>  while (!</a:t>
            </a:r>
            <a:r>
              <a:rPr lang="en-US" dirty="0" err="1"/>
              <a:t>particleSensor.begin</a:t>
            </a:r>
            <a:r>
              <a:rPr lang="en-US" dirty="0"/>
              <a:t>(Wire, I2C_SPEED_FAST)) //Use default I2C port, 400kHz speed</a:t>
            </a:r>
          </a:p>
          <a:p>
            <a:r>
              <a:rPr lang="en-US" dirty="0"/>
              <a:t>  {</a:t>
            </a:r>
          </a:p>
          <a:p>
            <a:r>
              <a:rPr lang="en-US" dirty="0"/>
              <a:t>    </a:t>
            </a:r>
            <a:r>
              <a:rPr lang="en-US" dirty="0" err="1"/>
              <a:t>Serial.println</a:t>
            </a:r>
            <a:r>
              <a:rPr lang="en-US" dirty="0"/>
              <a:t>("MAX30102 was not found. Please check wiring/power/solder jumper at MH-ET LIVE MAX30102 board. ");</a:t>
            </a:r>
          </a:p>
          <a:p>
            <a:r>
              <a:rPr lang="en-US" dirty="0"/>
              <a:t>    //while (1);</a:t>
            </a:r>
          </a:p>
          <a:p>
            <a:r>
              <a:rPr lang="en-US" dirty="0"/>
              <a:t>  }</a:t>
            </a:r>
          </a:p>
        </p:txBody>
      </p:sp>
    </p:spTree>
    <p:extLst>
      <p:ext uri="{BB962C8B-B14F-4D97-AF65-F5344CB8AC3E}">
        <p14:creationId xmlns:p14="http://schemas.microsoft.com/office/powerpoint/2010/main" val="3064292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0" y="845536"/>
            <a:ext cx="7130715" cy="615553"/>
          </a:xfrm>
          <a:prstGeom prst="rect">
            <a:avLst/>
          </a:prstGeom>
          <a:noFill/>
        </p:spPr>
        <p:txBody>
          <a:bodyPr wrap="square">
            <a:spAutoFit/>
          </a:bodyPr>
          <a:lstStyle/>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
        <p:nvSpPr>
          <p:cNvPr id="9" name="TextBox 8">
            <a:extLst>
              <a:ext uri="{FF2B5EF4-FFF2-40B4-BE49-F238E27FC236}">
                <a16:creationId xmlns:a16="http://schemas.microsoft.com/office/drawing/2014/main" id="{0BA542FD-4723-42D1-9AAF-F83D171ED8C7}"/>
              </a:ext>
            </a:extLst>
          </p:cNvPr>
          <p:cNvSpPr txBox="1"/>
          <p:nvPr/>
        </p:nvSpPr>
        <p:spPr>
          <a:xfrm>
            <a:off x="760124" y="845536"/>
            <a:ext cx="7783802" cy="2893100"/>
          </a:xfrm>
          <a:prstGeom prst="rect">
            <a:avLst/>
          </a:prstGeom>
          <a:noFill/>
        </p:spPr>
        <p:txBody>
          <a:bodyPr wrap="square">
            <a:spAutoFit/>
          </a:bodyPr>
          <a:lstStyle/>
          <a:p>
            <a:r>
              <a:rPr lang="en-US" dirty="0"/>
              <a:t>//Setup to sense a nice looking saw tooth on the plotter</a:t>
            </a:r>
          </a:p>
          <a:p>
            <a:r>
              <a:rPr lang="en-US" dirty="0"/>
              <a:t>  byte </a:t>
            </a:r>
            <a:r>
              <a:rPr lang="en-US" dirty="0" err="1"/>
              <a:t>ledBrightness</a:t>
            </a:r>
            <a:r>
              <a:rPr lang="en-US" dirty="0"/>
              <a:t> = 0x7F; //Options: 0=Off to 255=50mA</a:t>
            </a:r>
          </a:p>
          <a:p>
            <a:r>
              <a:rPr lang="en-US" dirty="0"/>
              <a:t>  byte </a:t>
            </a:r>
            <a:r>
              <a:rPr lang="en-US" dirty="0" err="1"/>
              <a:t>sampleAverage</a:t>
            </a:r>
            <a:r>
              <a:rPr lang="en-US" dirty="0"/>
              <a:t> = 4; //Options: 1, 2, 4, 8, 16, 32</a:t>
            </a:r>
          </a:p>
          <a:p>
            <a:r>
              <a:rPr lang="en-US" dirty="0"/>
              <a:t>  byte </a:t>
            </a:r>
            <a:r>
              <a:rPr lang="en-US" dirty="0" err="1"/>
              <a:t>ledMode</a:t>
            </a:r>
            <a:r>
              <a:rPr lang="en-US" dirty="0"/>
              <a:t> = 2; //Options: 1 = Red only, 2 = Red + IR, 3 = Red + IR + Green</a:t>
            </a:r>
          </a:p>
          <a:p>
            <a:r>
              <a:rPr lang="en-US" dirty="0"/>
              <a:t>  //Options: 1 = IR only, 2 = Red + IR on MH-ET LIVE MAX30102 board</a:t>
            </a:r>
          </a:p>
          <a:p>
            <a:r>
              <a:rPr lang="en-US" dirty="0"/>
              <a:t>  int </a:t>
            </a:r>
            <a:r>
              <a:rPr lang="en-US" dirty="0" err="1"/>
              <a:t>sampleRate</a:t>
            </a:r>
            <a:r>
              <a:rPr lang="en-US" dirty="0"/>
              <a:t> = 200; //Options: 50, 100, 200, 400, 800, 1000, 1600, 3200</a:t>
            </a:r>
          </a:p>
          <a:p>
            <a:r>
              <a:rPr lang="en-US" dirty="0"/>
              <a:t>  int </a:t>
            </a:r>
            <a:r>
              <a:rPr lang="en-US" dirty="0" err="1"/>
              <a:t>pulseWidth</a:t>
            </a:r>
            <a:r>
              <a:rPr lang="en-US" dirty="0"/>
              <a:t> = 411; //Options: 69, 118, 215, 411</a:t>
            </a:r>
          </a:p>
          <a:p>
            <a:r>
              <a:rPr lang="en-US" dirty="0"/>
              <a:t>  int </a:t>
            </a:r>
            <a:r>
              <a:rPr lang="en-US" dirty="0" err="1"/>
              <a:t>adcRange</a:t>
            </a:r>
            <a:r>
              <a:rPr lang="en-US" dirty="0"/>
              <a:t> = 16384; //Options: 2048, 4096, 8192, 16384</a:t>
            </a:r>
          </a:p>
          <a:p>
            <a:r>
              <a:rPr lang="en-US" dirty="0"/>
              <a:t>  // Set up the wanted parameters</a:t>
            </a:r>
          </a:p>
          <a:p>
            <a:r>
              <a:rPr lang="en-US" dirty="0"/>
              <a:t>  </a:t>
            </a:r>
            <a:r>
              <a:rPr lang="en-US" dirty="0" err="1"/>
              <a:t>particleSensor.setup</a:t>
            </a:r>
            <a:r>
              <a:rPr lang="en-US" dirty="0"/>
              <a:t>(</a:t>
            </a:r>
            <a:r>
              <a:rPr lang="en-US" dirty="0" err="1"/>
              <a:t>ledBrightness</a:t>
            </a:r>
            <a:r>
              <a:rPr lang="en-US" dirty="0"/>
              <a:t>, </a:t>
            </a:r>
            <a:r>
              <a:rPr lang="en-US" dirty="0" err="1"/>
              <a:t>sampleAverage</a:t>
            </a:r>
            <a:r>
              <a:rPr lang="en-US" dirty="0"/>
              <a:t>, </a:t>
            </a:r>
            <a:r>
              <a:rPr lang="en-US" dirty="0" err="1"/>
              <a:t>ledMode</a:t>
            </a:r>
            <a:r>
              <a:rPr lang="en-US" dirty="0"/>
              <a:t>, </a:t>
            </a:r>
            <a:r>
              <a:rPr lang="en-US" dirty="0" err="1"/>
              <a:t>sampleRate</a:t>
            </a:r>
            <a:r>
              <a:rPr lang="en-US" dirty="0"/>
              <a:t>, </a:t>
            </a:r>
            <a:r>
              <a:rPr lang="en-US" dirty="0" err="1"/>
              <a:t>pulseWidth</a:t>
            </a:r>
            <a:r>
              <a:rPr lang="en-US" dirty="0"/>
              <a:t>, </a:t>
            </a:r>
            <a:r>
              <a:rPr lang="en-US" dirty="0" err="1"/>
              <a:t>adcRange</a:t>
            </a:r>
            <a:r>
              <a:rPr lang="en-US" dirty="0"/>
              <a:t>); //Configure sensor with these settings</a:t>
            </a:r>
          </a:p>
          <a:p>
            <a:endParaRPr lang="en-US" dirty="0"/>
          </a:p>
          <a:p>
            <a:r>
              <a:rPr lang="en-US" dirty="0"/>
              <a:t>  </a:t>
            </a:r>
            <a:r>
              <a:rPr lang="en-US" dirty="0" err="1"/>
              <a:t>particleSensor.enableDIETEMPRDY</a:t>
            </a:r>
            <a:r>
              <a:rPr lang="en-US" dirty="0"/>
              <a:t>();</a:t>
            </a:r>
          </a:p>
        </p:txBody>
      </p:sp>
    </p:spTree>
    <p:extLst>
      <p:ext uri="{BB962C8B-B14F-4D97-AF65-F5344CB8AC3E}">
        <p14:creationId xmlns:p14="http://schemas.microsoft.com/office/powerpoint/2010/main" val="3745691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257416"/>
            <a:ext cx="7130715" cy="615553"/>
          </a:xfrm>
          <a:prstGeom prst="rect">
            <a:avLst/>
          </a:prstGeom>
          <a:noFill/>
        </p:spPr>
        <p:txBody>
          <a:bodyPr wrap="square">
            <a:spAutoFit/>
          </a:bodyPr>
          <a:lstStyle/>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
        <p:nvSpPr>
          <p:cNvPr id="9" name="TextBox 8">
            <a:extLst>
              <a:ext uri="{FF2B5EF4-FFF2-40B4-BE49-F238E27FC236}">
                <a16:creationId xmlns:a16="http://schemas.microsoft.com/office/drawing/2014/main" id="{2C6B7F8A-D6BE-4FF9-A336-95A89CB01EAD}"/>
              </a:ext>
            </a:extLst>
          </p:cNvPr>
          <p:cNvSpPr txBox="1"/>
          <p:nvPr/>
        </p:nvSpPr>
        <p:spPr>
          <a:xfrm>
            <a:off x="1080319" y="868382"/>
            <a:ext cx="7307700" cy="4185761"/>
          </a:xfrm>
          <a:prstGeom prst="rect">
            <a:avLst/>
          </a:prstGeom>
          <a:noFill/>
        </p:spPr>
        <p:txBody>
          <a:bodyPr wrap="square">
            <a:spAutoFit/>
          </a:bodyPr>
          <a:lstStyle/>
          <a:p>
            <a:r>
              <a:rPr lang="en-US" dirty="0"/>
              <a:t>void loop()</a:t>
            </a:r>
          </a:p>
          <a:p>
            <a:r>
              <a:rPr lang="en-US" dirty="0"/>
              <a:t>{</a:t>
            </a:r>
          </a:p>
          <a:p>
            <a:r>
              <a:rPr lang="en-US" dirty="0"/>
              <a:t>  uint32_t </a:t>
            </a:r>
            <a:r>
              <a:rPr lang="en-US" dirty="0" err="1"/>
              <a:t>ir</a:t>
            </a:r>
            <a:r>
              <a:rPr lang="en-US" dirty="0"/>
              <a:t>, red ;</a:t>
            </a:r>
          </a:p>
          <a:p>
            <a:r>
              <a:rPr lang="en-US" dirty="0"/>
              <a:t>  double </a:t>
            </a:r>
            <a:r>
              <a:rPr lang="en-US" dirty="0" err="1"/>
              <a:t>fred</a:t>
            </a:r>
            <a:r>
              <a:rPr lang="en-US" dirty="0"/>
              <a:t>, fir;</a:t>
            </a:r>
          </a:p>
          <a:p>
            <a:r>
              <a:rPr lang="en-US" dirty="0"/>
              <a:t>  double SpO2 = 0; //raw SpO2 before low pass filtered</a:t>
            </a:r>
          </a:p>
          <a:p>
            <a:endParaRPr lang="en-US" dirty="0"/>
          </a:p>
          <a:p>
            <a:r>
              <a:rPr lang="en-US" dirty="0"/>
              <a:t>#ifdef USEFIFO</a:t>
            </a:r>
          </a:p>
          <a:p>
            <a:r>
              <a:rPr lang="en-US" dirty="0"/>
              <a:t>  </a:t>
            </a:r>
            <a:r>
              <a:rPr lang="en-US" dirty="0" err="1"/>
              <a:t>particleSensor.check</a:t>
            </a:r>
            <a:r>
              <a:rPr lang="en-US" dirty="0"/>
              <a:t>(); //Check the sensor, read up to 3 samples</a:t>
            </a:r>
          </a:p>
          <a:p>
            <a:endParaRPr lang="en-US" dirty="0"/>
          </a:p>
          <a:p>
            <a:r>
              <a:rPr lang="en-US" dirty="0"/>
              <a:t>  while (</a:t>
            </a:r>
            <a:r>
              <a:rPr lang="en-US" dirty="0" err="1"/>
              <a:t>particleSensor.available</a:t>
            </a:r>
            <a:r>
              <a:rPr lang="en-US" dirty="0"/>
              <a:t>()) {//do we have new data</a:t>
            </a:r>
          </a:p>
          <a:p>
            <a:r>
              <a:rPr lang="en-US" dirty="0"/>
              <a:t>#ifdef MAX30105</a:t>
            </a:r>
          </a:p>
          <a:p>
            <a:r>
              <a:rPr lang="en-US" dirty="0"/>
              <a:t>   red = </a:t>
            </a:r>
            <a:r>
              <a:rPr lang="en-US" dirty="0" err="1"/>
              <a:t>particleSensor.getFIFORed</a:t>
            </a:r>
            <a:r>
              <a:rPr lang="en-US" dirty="0"/>
              <a:t>(); //</a:t>
            </a:r>
            <a:r>
              <a:rPr lang="en-US" dirty="0" err="1"/>
              <a:t>Sparkfun's</a:t>
            </a:r>
            <a:r>
              <a:rPr lang="en-US" dirty="0"/>
              <a:t> MAX30105</a:t>
            </a:r>
          </a:p>
          <a:p>
            <a:r>
              <a:rPr lang="en-US" dirty="0"/>
              <a:t>    </a:t>
            </a:r>
            <a:r>
              <a:rPr lang="en-US" dirty="0" err="1"/>
              <a:t>ir</a:t>
            </a:r>
            <a:r>
              <a:rPr lang="en-US" dirty="0"/>
              <a:t> = </a:t>
            </a:r>
            <a:r>
              <a:rPr lang="en-US" dirty="0" err="1"/>
              <a:t>particleSensor.getFIFOIR</a:t>
            </a:r>
            <a:r>
              <a:rPr lang="en-US" dirty="0"/>
              <a:t>();  //</a:t>
            </a:r>
            <a:r>
              <a:rPr lang="en-US" dirty="0" err="1"/>
              <a:t>Sparkfun's</a:t>
            </a:r>
            <a:r>
              <a:rPr lang="en-US" dirty="0"/>
              <a:t> MAX30105</a:t>
            </a:r>
          </a:p>
          <a:p>
            <a:r>
              <a:rPr lang="en-US" dirty="0"/>
              <a:t>#else</a:t>
            </a:r>
          </a:p>
          <a:p>
            <a:r>
              <a:rPr lang="en-US" dirty="0"/>
              <a:t>    red = </a:t>
            </a:r>
            <a:r>
              <a:rPr lang="en-US" dirty="0" err="1"/>
              <a:t>particleSensor.getFIFOIR</a:t>
            </a:r>
            <a:r>
              <a:rPr lang="en-US" dirty="0"/>
              <a:t>(); //why </a:t>
            </a:r>
            <a:r>
              <a:rPr lang="en-US" dirty="0" err="1"/>
              <a:t>getFOFOIR</a:t>
            </a:r>
            <a:r>
              <a:rPr lang="en-US" dirty="0"/>
              <a:t> output Red data by MAX30102 on MH-ET LIVE breakout board</a:t>
            </a:r>
          </a:p>
          <a:p>
            <a:r>
              <a:rPr lang="en-US" dirty="0"/>
              <a:t>    </a:t>
            </a:r>
            <a:r>
              <a:rPr lang="en-US" dirty="0" err="1"/>
              <a:t>ir</a:t>
            </a:r>
            <a:r>
              <a:rPr lang="en-US" dirty="0"/>
              <a:t> = </a:t>
            </a:r>
            <a:r>
              <a:rPr lang="en-US" dirty="0" err="1"/>
              <a:t>particleSensor.getFIFORed</a:t>
            </a:r>
            <a:r>
              <a:rPr lang="en-US" dirty="0"/>
              <a:t>(); //why </a:t>
            </a:r>
            <a:r>
              <a:rPr lang="en-US" dirty="0" err="1"/>
              <a:t>getFIFORed</a:t>
            </a:r>
            <a:r>
              <a:rPr lang="en-US" dirty="0"/>
              <a:t> output IR data by MAX30102 on MH-ET LIVE breakout board</a:t>
            </a:r>
          </a:p>
          <a:p>
            <a:r>
              <a:rPr lang="en-US" dirty="0"/>
              <a:t>#endif</a:t>
            </a:r>
          </a:p>
        </p:txBody>
      </p:sp>
    </p:spTree>
    <p:extLst>
      <p:ext uri="{BB962C8B-B14F-4D97-AF65-F5344CB8AC3E}">
        <p14:creationId xmlns:p14="http://schemas.microsoft.com/office/powerpoint/2010/main" val="824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257416"/>
            <a:ext cx="7130715" cy="615553"/>
          </a:xfrm>
          <a:prstGeom prst="rect">
            <a:avLst/>
          </a:prstGeom>
          <a:noFill/>
        </p:spPr>
        <p:txBody>
          <a:bodyPr wrap="square">
            <a:spAutoFit/>
          </a:bodyPr>
          <a:lstStyle/>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
        <p:nvSpPr>
          <p:cNvPr id="9" name="TextBox 8">
            <a:extLst>
              <a:ext uri="{FF2B5EF4-FFF2-40B4-BE49-F238E27FC236}">
                <a16:creationId xmlns:a16="http://schemas.microsoft.com/office/drawing/2014/main" id="{6F622D03-9F6D-4600-BDF9-19CE9F5DDA55}"/>
              </a:ext>
            </a:extLst>
          </p:cNvPr>
          <p:cNvSpPr txBox="1"/>
          <p:nvPr/>
        </p:nvSpPr>
        <p:spPr>
          <a:xfrm>
            <a:off x="1006642" y="1793906"/>
            <a:ext cx="7476208" cy="2462213"/>
          </a:xfrm>
          <a:prstGeom prst="rect">
            <a:avLst/>
          </a:prstGeom>
          <a:noFill/>
        </p:spPr>
        <p:txBody>
          <a:bodyPr wrap="square">
            <a:spAutoFit/>
          </a:bodyPr>
          <a:lstStyle/>
          <a:p>
            <a:r>
              <a:rPr lang="en-US" dirty="0" err="1"/>
              <a:t>i</a:t>
            </a:r>
            <a:r>
              <a:rPr lang="en-US" dirty="0"/>
              <a:t>++;</a:t>
            </a:r>
          </a:p>
          <a:p>
            <a:r>
              <a:rPr lang="en-US" dirty="0"/>
              <a:t>    </a:t>
            </a:r>
            <a:r>
              <a:rPr lang="en-US" dirty="0" err="1"/>
              <a:t>fred</a:t>
            </a:r>
            <a:r>
              <a:rPr lang="en-US" dirty="0"/>
              <a:t> = (double)red;</a:t>
            </a:r>
          </a:p>
          <a:p>
            <a:r>
              <a:rPr lang="en-US" dirty="0"/>
              <a:t>    fir = (double)</a:t>
            </a:r>
            <a:r>
              <a:rPr lang="en-US" dirty="0" err="1"/>
              <a:t>ir</a:t>
            </a:r>
            <a:r>
              <a:rPr lang="en-US" dirty="0"/>
              <a:t>;</a:t>
            </a:r>
          </a:p>
          <a:p>
            <a:r>
              <a:rPr lang="en-US" dirty="0"/>
              <a:t>    </a:t>
            </a:r>
            <a:r>
              <a:rPr lang="en-US" dirty="0" err="1"/>
              <a:t>avered</a:t>
            </a:r>
            <a:r>
              <a:rPr lang="en-US" dirty="0"/>
              <a:t> = </a:t>
            </a:r>
            <a:r>
              <a:rPr lang="en-US" dirty="0" err="1"/>
              <a:t>avered</a:t>
            </a:r>
            <a:r>
              <a:rPr lang="en-US" dirty="0"/>
              <a:t> * frate + (double)red * (1.0 - frate);//average red level by low pass filter</a:t>
            </a:r>
          </a:p>
          <a:p>
            <a:r>
              <a:rPr lang="en-US" dirty="0"/>
              <a:t>    </a:t>
            </a:r>
            <a:r>
              <a:rPr lang="en-US" dirty="0" err="1"/>
              <a:t>aveir</a:t>
            </a:r>
            <a:r>
              <a:rPr lang="en-US" dirty="0"/>
              <a:t> = </a:t>
            </a:r>
            <a:r>
              <a:rPr lang="en-US" dirty="0" err="1"/>
              <a:t>aveir</a:t>
            </a:r>
            <a:r>
              <a:rPr lang="en-US" dirty="0"/>
              <a:t> * frate + (double)</a:t>
            </a:r>
            <a:r>
              <a:rPr lang="en-US" dirty="0" err="1"/>
              <a:t>ir</a:t>
            </a:r>
            <a:r>
              <a:rPr lang="en-US" dirty="0"/>
              <a:t> * (1.0 - frate); //average IR level by low pass filter</a:t>
            </a:r>
          </a:p>
          <a:p>
            <a:r>
              <a:rPr lang="en-US" dirty="0"/>
              <a:t>    </a:t>
            </a:r>
            <a:r>
              <a:rPr lang="en-US" dirty="0" err="1"/>
              <a:t>sumredrms</a:t>
            </a:r>
            <a:r>
              <a:rPr lang="en-US" dirty="0"/>
              <a:t> += (</a:t>
            </a:r>
            <a:r>
              <a:rPr lang="en-US" dirty="0" err="1"/>
              <a:t>fred</a:t>
            </a:r>
            <a:r>
              <a:rPr lang="en-US" dirty="0"/>
              <a:t> - </a:t>
            </a:r>
            <a:r>
              <a:rPr lang="en-US" dirty="0" err="1"/>
              <a:t>avered</a:t>
            </a:r>
            <a:r>
              <a:rPr lang="en-US" dirty="0"/>
              <a:t>) * (</a:t>
            </a:r>
            <a:r>
              <a:rPr lang="en-US" dirty="0" err="1"/>
              <a:t>fred</a:t>
            </a:r>
            <a:r>
              <a:rPr lang="en-US" dirty="0"/>
              <a:t> - </a:t>
            </a:r>
            <a:r>
              <a:rPr lang="en-US" dirty="0" err="1"/>
              <a:t>avered</a:t>
            </a:r>
            <a:r>
              <a:rPr lang="en-US" dirty="0"/>
              <a:t>); //square sum of alternate component of red level</a:t>
            </a:r>
          </a:p>
          <a:p>
            <a:r>
              <a:rPr lang="en-US" dirty="0"/>
              <a:t>    </a:t>
            </a:r>
            <a:r>
              <a:rPr lang="en-US" dirty="0" err="1"/>
              <a:t>sumirrms</a:t>
            </a:r>
            <a:r>
              <a:rPr lang="en-US" dirty="0"/>
              <a:t> += (fir - </a:t>
            </a:r>
            <a:r>
              <a:rPr lang="en-US" dirty="0" err="1"/>
              <a:t>aveir</a:t>
            </a:r>
            <a:r>
              <a:rPr lang="en-US" dirty="0"/>
              <a:t>) * (fir - </a:t>
            </a:r>
            <a:r>
              <a:rPr lang="en-US" dirty="0" err="1"/>
              <a:t>aveir</a:t>
            </a:r>
            <a:r>
              <a:rPr lang="en-US" dirty="0"/>
              <a:t>);//square sum of alternate component of IR level</a:t>
            </a:r>
          </a:p>
          <a:p>
            <a:r>
              <a:rPr lang="en-US" dirty="0"/>
              <a:t>    if ((</a:t>
            </a:r>
            <a:r>
              <a:rPr lang="en-US" dirty="0" err="1"/>
              <a:t>i</a:t>
            </a:r>
            <a:r>
              <a:rPr lang="en-US" dirty="0"/>
              <a:t> % SAMPLING) == 0) {//slow down graph plotting speed for </a:t>
            </a:r>
            <a:r>
              <a:rPr lang="en-US" dirty="0" err="1"/>
              <a:t>arduino</a:t>
            </a:r>
            <a:r>
              <a:rPr lang="en-US" dirty="0"/>
              <a:t> Serial plotter by thin out</a:t>
            </a:r>
          </a:p>
          <a:p>
            <a:r>
              <a:rPr lang="en-US" dirty="0"/>
              <a:t>      if ( </a:t>
            </a:r>
            <a:r>
              <a:rPr lang="en-US" dirty="0" err="1"/>
              <a:t>millis</a:t>
            </a:r>
            <a:r>
              <a:rPr lang="en-US" dirty="0"/>
              <a:t>() &gt; TIMETOBOOT) {</a:t>
            </a:r>
          </a:p>
        </p:txBody>
      </p:sp>
    </p:spTree>
    <p:extLst>
      <p:ext uri="{BB962C8B-B14F-4D97-AF65-F5344CB8AC3E}">
        <p14:creationId xmlns:p14="http://schemas.microsoft.com/office/powerpoint/2010/main" val="242148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p>
        </p:txBody>
      </p:sp>
      <p:sp>
        <p:nvSpPr>
          <p:cNvPr id="237" name="Google Shape;237;p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2" name="TextBox 11">
            <a:extLst>
              <a:ext uri="{FF2B5EF4-FFF2-40B4-BE49-F238E27FC236}">
                <a16:creationId xmlns:a16="http://schemas.microsoft.com/office/drawing/2014/main" id="{0FA20BE4-683E-40B1-92DB-03FCF72224BE}"/>
              </a:ext>
            </a:extLst>
          </p:cNvPr>
          <p:cNvSpPr txBox="1"/>
          <p:nvPr/>
        </p:nvSpPr>
        <p:spPr>
          <a:xfrm>
            <a:off x="1006642" y="1257416"/>
            <a:ext cx="7130715" cy="615553"/>
          </a:xfrm>
          <a:prstGeom prst="rect">
            <a:avLst/>
          </a:prstGeom>
          <a:noFill/>
        </p:spPr>
        <p:txBody>
          <a:bodyPr wrap="square">
            <a:spAutoFit/>
          </a:bodyPr>
          <a:lstStyle/>
          <a:p>
            <a:pPr algn="l"/>
            <a:r>
              <a:rPr lang="en-US" sz="1700" i="1" dirty="0">
                <a:solidFill>
                  <a:schemeClr val="dk1"/>
                </a:solidFill>
                <a:latin typeface="Times New Roman"/>
                <a:cs typeface="Times New Roman"/>
              </a:rPr>
              <a:t> </a:t>
            </a:r>
          </a:p>
          <a:p>
            <a:pPr algn="l"/>
            <a:r>
              <a:rPr lang="en-US" sz="1700" i="1" dirty="0">
                <a:solidFill>
                  <a:schemeClr val="dk1"/>
                </a:solidFill>
                <a:latin typeface="Times New Roman"/>
                <a:cs typeface="Times New Roman"/>
              </a:rPr>
              <a:t>        </a:t>
            </a:r>
          </a:p>
        </p:txBody>
      </p:sp>
      <p:sp>
        <p:nvSpPr>
          <p:cNvPr id="9" name="TextBox 8">
            <a:extLst>
              <a:ext uri="{FF2B5EF4-FFF2-40B4-BE49-F238E27FC236}">
                <a16:creationId xmlns:a16="http://schemas.microsoft.com/office/drawing/2014/main" id="{6C92E469-C8E9-4B02-81E4-6E6A8E6607B6}"/>
              </a:ext>
            </a:extLst>
          </p:cNvPr>
          <p:cNvSpPr txBox="1"/>
          <p:nvPr/>
        </p:nvSpPr>
        <p:spPr>
          <a:xfrm>
            <a:off x="1258459" y="1003875"/>
            <a:ext cx="7749247" cy="3539430"/>
          </a:xfrm>
          <a:prstGeom prst="rect">
            <a:avLst/>
          </a:prstGeom>
          <a:noFill/>
        </p:spPr>
        <p:txBody>
          <a:bodyPr wrap="square">
            <a:spAutoFit/>
          </a:bodyPr>
          <a:lstStyle/>
          <a:p>
            <a:r>
              <a:rPr lang="en-US" dirty="0"/>
              <a:t>float </a:t>
            </a:r>
            <a:r>
              <a:rPr lang="en-US" dirty="0" err="1"/>
              <a:t>ir_forGraph</a:t>
            </a:r>
            <a:r>
              <a:rPr lang="en-US" dirty="0"/>
              <a:t> = (2.0 * fir - </a:t>
            </a:r>
            <a:r>
              <a:rPr lang="en-US" dirty="0" err="1"/>
              <a:t>aveir</a:t>
            </a:r>
            <a:r>
              <a:rPr lang="en-US" dirty="0"/>
              <a:t>) / </a:t>
            </a:r>
            <a:r>
              <a:rPr lang="en-US" dirty="0" err="1"/>
              <a:t>aveir</a:t>
            </a:r>
            <a:r>
              <a:rPr lang="en-US" dirty="0"/>
              <a:t> * SCALE;</a:t>
            </a:r>
          </a:p>
          <a:p>
            <a:r>
              <a:rPr lang="en-US" dirty="0"/>
              <a:t>        float </a:t>
            </a:r>
            <a:r>
              <a:rPr lang="en-US" dirty="0" err="1"/>
              <a:t>red_forGraph</a:t>
            </a:r>
            <a:r>
              <a:rPr lang="en-US" dirty="0"/>
              <a:t> = (2.0 * </a:t>
            </a:r>
            <a:r>
              <a:rPr lang="en-US" dirty="0" err="1"/>
              <a:t>fred</a:t>
            </a:r>
            <a:r>
              <a:rPr lang="en-US" dirty="0"/>
              <a:t> - </a:t>
            </a:r>
            <a:r>
              <a:rPr lang="en-US" dirty="0" err="1"/>
              <a:t>avered</a:t>
            </a:r>
            <a:r>
              <a:rPr lang="en-US" dirty="0"/>
              <a:t>) / </a:t>
            </a:r>
            <a:r>
              <a:rPr lang="en-US" dirty="0" err="1"/>
              <a:t>avered</a:t>
            </a:r>
            <a:r>
              <a:rPr lang="en-US" dirty="0"/>
              <a:t> * SCALE;</a:t>
            </a:r>
          </a:p>
          <a:p>
            <a:r>
              <a:rPr lang="en-US" dirty="0"/>
              <a:t>        //</a:t>
            </a:r>
            <a:r>
              <a:rPr lang="en-US" dirty="0" err="1"/>
              <a:t>trancation</a:t>
            </a:r>
            <a:r>
              <a:rPr lang="en-US" dirty="0"/>
              <a:t> for Serial plotter's autoscaling</a:t>
            </a:r>
          </a:p>
          <a:p>
            <a:r>
              <a:rPr lang="en-US" dirty="0"/>
              <a:t>        if ( </a:t>
            </a:r>
            <a:r>
              <a:rPr lang="en-US" dirty="0" err="1"/>
              <a:t>ir_forGraph</a:t>
            </a:r>
            <a:r>
              <a:rPr lang="en-US" dirty="0"/>
              <a:t> &gt; 100.0) </a:t>
            </a:r>
            <a:r>
              <a:rPr lang="en-US" dirty="0" err="1"/>
              <a:t>ir_forGraph</a:t>
            </a:r>
            <a:r>
              <a:rPr lang="en-US" dirty="0"/>
              <a:t> = 100.0;</a:t>
            </a:r>
          </a:p>
          <a:p>
            <a:r>
              <a:rPr lang="en-US" dirty="0"/>
              <a:t>        if ( </a:t>
            </a:r>
            <a:r>
              <a:rPr lang="en-US" dirty="0" err="1"/>
              <a:t>ir_forGraph</a:t>
            </a:r>
            <a:r>
              <a:rPr lang="en-US" dirty="0"/>
              <a:t> &lt; 80.0) </a:t>
            </a:r>
            <a:r>
              <a:rPr lang="en-US" dirty="0" err="1"/>
              <a:t>ir_forGraph</a:t>
            </a:r>
            <a:r>
              <a:rPr lang="en-US" dirty="0"/>
              <a:t> = 80.0;</a:t>
            </a:r>
          </a:p>
          <a:p>
            <a:r>
              <a:rPr lang="en-US" dirty="0"/>
              <a:t>        if ( </a:t>
            </a:r>
            <a:r>
              <a:rPr lang="en-US" dirty="0" err="1"/>
              <a:t>red_forGraph</a:t>
            </a:r>
            <a:r>
              <a:rPr lang="en-US" dirty="0"/>
              <a:t> &gt; 100.0 ) </a:t>
            </a:r>
            <a:r>
              <a:rPr lang="en-US" dirty="0" err="1"/>
              <a:t>red_forGraph</a:t>
            </a:r>
            <a:r>
              <a:rPr lang="en-US" dirty="0"/>
              <a:t> = 100.0;</a:t>
            </a:r>
          </a:p>
          <a:p>
            <a:r>
              <a:rPr lang="en-US" dirty="0"/>
              <a:t>        if ( </a:t>
            </a:r>
            <a:r>
              <a:rPr lang="en-US" dirty="0" err="1"/>
              <a:t>red_forGraph</a:t>
            </a:r>
            <a:r>
              <a:rPr lang="en-US" dirty="0"/>
              <a:t> &lt; 80.0 ) </a:t>
            </a:r>
            <a:r>
              <a:rPr lang="en-US" dirty="0" err="1"/>
              <a:t>red_forGraph</a:t>
            </a:r>
            <a:r>
              <a:rPr lang="en-US" dirty="0"/>
              <a:t> = 80.0;</a:t>
            </a:r>
          </a:p>
          <a:p>
            <a:r>
              <a:rPr lang="en-US" dirty="0"/>
              <a:t>        //        </a:t>
            </a:r>
            <a:r>
              <a:rPr lang="en-US" dirty="0" err="1"/>
              <a:t>Serial.print</a:t>
            </a:r>
            <a:r>
              <a:rPr lang="en-US" dirty="0"/>
              <a:t>(red); </a:t>
            </a:r>
            <a:r>
              <a:rPr lang="en-US" dirty="0" err="1"/>
              <a:t>Serial.print</a:t>
            </a:r>
            <a:r>
              <a:rPr lang="en-US" dirty="0"/>
              <a:t>(","); </a:t>
            </a:r>
            <a:r>
              <a:rPr lang="en-US" dirty="0" err="1"/>
              <a:t>Serial.print</a:t>
            </a:r>
            <a:r>
              <a:rPr lang="en-US" dirty="0"/>
              <a:t>(</a:t>
            </a:r>
            <a:r>
              <a:rPr lang="en-US" dirty="0" err="1"/>
              <a:t>ir</a:t>
            </a:r>
            <a:r>
              <a:rPr lang="en-US" dirty="0"/>
              <a:t>);</a:t>
            </a:r>
            <a:r>
              <a:rPr lang="en-US" dirty="0" err="1"/>
              <a:t>Serial.print</a:t>
            </a:r>
            <a:r>
              <a:rPr lang="en-US" dirty="0"/>
              <a:t>(".");</a:t>
            </a:r>
          </a:p>
          <a:p>
            <a:r>
              <a:rPr lang="en-US" dirty="0"/>
              <a:t>        if (</a:t>
            </a:r>
            <a:r>
              <a:rPr lang="en-US" dirty="0" err="1"/>
              <a:t>ir</a:t>
            </a:r>
            <a:r>
              <a:rPr lang="en-US" dirty="0"/>
              <a:t> &lt; FINGER_ON) ESpO2 = MINIMUM_SPO2; //indicator for finger detached</a:t>
            </a:r>
          </a:p>
          <a:p>
            <a:r>
              <a:rPr lang="en-US" dirty="0"/>
              <a:t>        float temperature = </a:t>
            </a:r>
            <a:r>
              <a:rPr lang="en-US" dirty="0" err="1"/>
              <a:t>particleSensor.readTemperatureF</a:t>
            </a:r>
            <a:r>
              <a:rPr lang="en-US" dirty="0"/>
              <a:t>();</a:t>
            </a:r>
          </a:p>
          <a:p>
            <a:r>
              <a:rPr lang="en-US" dirty="0"/>
              <a:t>        </a:t>
            </a:r>
            <a:r>
              <a:rPr lang="en-US" dirty="0" err="1"/>
              <a:t>Blynk.run</a:t>
            </a:r>
            <a:r>
              <a:rPr lang="en-US" dirty="0"/>
              <a:t>();</a:t>
            </a:r>
          </a:p>
          <a:p>
            <a:r>
              <a:rPr lang="en-US" dirty="0"/>
              <a:t>        </a:t>
            </a:r>
            <a:r>
              <a:rPr lang="en-US" dirty="0" err="1"/>
              <a:t>Blynk.virtualWrite</a:t>
            </a:r>
            <a:r>
              <a:rPr lang="en-US" dirty="0"/>
              <a:t>(V4,ESpO2 );</a:t>
            </a:r>
          </a:p>
          <a:p>
            <a:r>
              <a:rPr lang="en-US" dirty="0"/>
              <a:t>        </a:t>
            </a:r>
            <a:r>
              <a:rPr lang="en-US" dirty="0" err="1"/>
              <a:t>Serial.print</a:t>
            </a:r>
            <a:r>
              <a:rPr lang="en-US" dirty="0"/>
              <a:t>(" Oxygen % = ");</a:t>
            </a:r>
          </a:p>
          <a:p>
            <a:r>
              <a:rPr lang="en-US" dirty="0"/>
              <a:t>        </a:t>
            </a:r>
            <a:r>
              <a:rPr lang="en-US" dirty="0" err="1"/>
              <a:t>Serial.println</a:t>
            </a:r>
            <a:r>
              <a:rPr lang="en-US" dirty="0"/>
              <a:t>(ESpO2);</a:t>
            </a:r>
          </a:p>
          <a:p>
            <a:r>
              <a:rPr lang="en-US" dirty="0"/>
              <a:t>      }</a:t>
            </a:r>
          </a:p>
          <a:p>
            <a:r>
              <a:rPr lang="en-US" dirty="0"/>
              <a:t>    }</a:t>
            </a:r>
          </a:p>
        </p:txBody>
      </p:sp>
    </p:spTree>
    <p:extLst>
      <p:ext uri="{BB962C8B-B14F-4D97-AF65-F5344CB8AC3E}">
        <p14:creationId xmlns:p14="http://schemas.microsoft.com/office/powerpoint/2010/main" val="10768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Source Code/Program</a:t>
            </a:r>
            <a:endParaRPr b="1" i="1" dirty="0">
              <a:solidFill>
                <a:schemeClr val="dk1"/>
              </a:solidFill>
              <a:latin typeface="Times New Roman"/>
              <a:ea typeface="Times New Roman"/>
              <a:cs typeface="Times New Roman"/>
              <a:sym typeface="Times New Roman"/>
            </a:endParaRPr>
          </a:p>
        </p:txBody>
      </p:sp>
      <p:sp>
        <p:nvSpPr>
          <p:cNvPr id="326" name="Google Shape;326;p48"/>
          <p:cNvSpPr txBox="1">
            <a:spLocks noGrp="1"/>
          </p:cNvSpPr>
          <p:nvPr>
            <p:ph type="subTitle" idx="1"/>
          </p:nvPr>
        </p:nvSpPr>
        <p:spPr>
          <a:xfrm>
            <a:off x="1175150" y="1062175"/>
            <a:ext cx="7307700" cy="3899400"/>
          </a:xfrm>
          <a:prstGeom prst="rect">
            <a:avLst/>
          </a:prstGeom>
        </p:spPr>
        <p:txBody>
          <a:bodyPr spcFirstLastPara="1" wrap="square" lIns="68575" tIns="34275" rIns="68575" bIns="34275" anchor="t" anchorCtr="0">
            <a:normAutofit lnSpcReduction="10000"/>
          </a:bodyPr>
          <a:lstStyle/>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if ((</a:t>
            </a:r>
            <a:r>
              <a:rPr lang="en-US" sz="1400" dirty="0" err="1">
                <a:solidFill>
                  <a:srgbClr val="000000"/>
                </a:solidFill>
                <a:latin typeface="Arial"/>
                <a:cs typeface="Arial"/>
                <a:sym typeface="Times New Roman"/>
              </a:rPr>
              <a:t>i</a:t>
            </a:r>
            <a:r>
              <a:rPr lang="en-US" sz="1400" dirty="0">
                <a:solidFill>
                  <a:srgbClr val="000000"/>
                </a:solidFill>
                <a:latin typeface="Arial"/>
                <a:cs typeface="Arial"/>
                <a:sym typeface="Times New Roman"/>
              </a:rPr>
              <a:t> % Num) == 0) {</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double R = (sqrt(</a:t>
            </a:r>
            <a:r>
              <a:rPr lang="en-US" sz="1400" dirty="0" err="1">
                <a:solidFill>
                  <a:srgbClr val="000000"/>
                </a:solidFill>
                <a:latin typeface="Arial"/>
                <a:cs typeface="Arial"/>
                <a:sym typeface="Times New Roman"/>
              </a:rPr>
              <a:t>sumredrms</a:t>
            </a:r>
            <a:r>
              <a:rPr lang="en-US" sz="1400" dirty="0">
                <a:solidFill>
                  <a:srgbClr val="000000"/>
                </a:solidFill>
                <a:latin typeface="Arial"/>
                <a:cs typeface="Arial"/>
                <a:sym typeface="Times New Roman"/>
              </a:rPr>
              <a:t>) / </a:t>
            </a:r>
            <a:r>
              <a:rPr lang="en-US" sz="1400" dirty="0" err="1">
                <a:solidFill>
                  <a:srgbClr val="000000"/>
                </a:solidFill>
                <a:latin typeface="Arial"/>
                <a:cs typeface="Arial"/>
                <a:sym typeface="Times New Roman"/>
              </a:rPr>
              <a:t>avered</a:t>
            </a:r>
            <a:r>
              <a:rPr lang="en-US" sz="1400" dirty="0">
                <a:solidFill>
                  <a:srgbClr val="000000"/>
                </a:solidFill>
                <a:latin typeface="Arial"/>
                <a:cs typeface="Arial"/>
                <a:sym typeface="Times New Roman"/>
              </a:rPr>
              <a:t>) / (sqrt(</a:t>
            </a:r>
            <a:r>
              <a:rPr lang="en-US" sz="1400" dirty="0" err="1">
                <a:solidFill>
                  <a:srgbClr val="000000"/>
                </a:solidFill>
                <a:latin typeface="Arial"/>
                <a:cs typeface="Arial"/>
                <a:sym typeface="Times New Roman"/>
              </a:rPr>
              <a:t>sumirrms</a:t>
            </a:r>
            <a:r>
              <a:rPr lang="en-US" sz="1400" dirty="0">
                <a:solidFill>
                  <a:srgbClr val="000000"/>
                </a:solidFill>
                <a:latin typeface="Arial"/>
                <a:cs typeface="Arial"/>
                <a:sym typeface="Times New Roman"/>
              </a:rPr>
              <a:t>) / </a:t>
            </a:r>
            <a:r>
              <a:rPr lang="en-US" sz="1400" dirty="0" err="1">
                <a:solidFill>
                  <a:srgbClr val="000000"/>
                </a:solidFill>
                <a:latin typeface="Arial"/>
                <a:cs typeface="Arial"/>
                <a:sym typeface="Times New Roman"/>
              </a:rPr>
              <a:t>aveir</a:t>
            </a:r>
            <a:r>
              <a:rPr lang="en-US" sz="1400" dirty="0">
                <a:solidFill>
                  <a:srgbClr val="000000"/>
                </a:solidFill>
                <a:latin typeface="Arial"/>
                <a:cs typeface="Arial"/>
                <a:sym typeface="Times New Roman"/>
              </a:rPr>
              <a:t>);</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 </a:t>
            </a:r>
            <a:r>
              <a:rPr lang="en-US" sz="1400" dirty="0" err="1">
                <a:solidFill>
                  <a:srgbClr val="000000"/>
                </a:solidFill>
                <a:latin typeface="Arial"/>
                <a:cs typeface="Arial"/>
                <a:sym typeface="Times New Roman"/>
              </a:rPr>
              <a:t>Serial.println</a:t>
            </a:r>
            <a:r>
              <a:rPr lang="en-US" sz="1400" dirty="0">
                <a:solidFill>
                  <a:srgbClr val="000000"/>
                </a:solidFill>
                <a:latin typeface="Arial"/>
                <a:cs typeface="Arial"/>
                <a:sym typeface="Times New Roman"/>
              </a:rPr>
              <a:t>(R);</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SpO2 = -23.3 * (R - 0.4) + 100; //http://ww1.microchip.com/downloads/jp/AppNotes/00001525B_JP.pdf</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ESpO2 = FSpO2 * ESpO2 + (1.0 - FSpO2) * SpO2;//low pass filter</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  </a:t>
            </a:r>
            <a:r>
              <a:rPr lang="en-US" sz="1400" dirty="0" err="1">
                <a:solidFill>
                  <a:srgbClr val="000000"/>
                </a:solidFill>
                <a:latin typeface="Arial"/>
                <a:cs typeface="Arial"/>
                <a:sym typeface="Times New Roman"/>
              </a:rPr>
              <a:t>Serial.print</a:t>
            </a:r>
            <a:r>
              <a:rPr lang="en-US" sz="1400" dirty="0">
                <a:solidFill>
                  <a:srgbClr val="000000"/>
                </a:solidFill>
                <a:latin typeface="Arial"/>
                <a:cs typeface="Arial"/>
                <a:sym typeface="Times New Roman"/>
              </a:rPr>
              <a:t>(SpO2);</a:t>
            </a:r>
            <a:r>
              <a:rPr lang="en-US" sz="1400" dirty="0" err="1">
                <a:solidFill>
                  <a:srgbClr val="000000"/>
                </a:solidFill>
                <a:latin typeface="Arial"/>
                <a:cs typeface="Arial"/>
                <a:sym typeface="Times New Roman"/>
              </a:rPr>
              <a:t>Serial.print</a:t>
            </a:r>
            <a:r>
              <a:rPr lang="en-US" sz="1400" dirty="0">
                <a:solidFill>
                  <a:srgbClr val="000000"/>
                </a:solidFill>
                <a:latin typeface="Arial"/>
                <a:cs typeface="Arial"/>
                <a:sym typeface="Times New Roman"/>
              </a:rPr>
              <a:t>(",");</a:t>
            </a:r>
            <a:r>
              <a:rPr lang="en-US" sz="1400" dirty="0" err="1">
                <a:solidFill>
                  <a:srgbClr val="000000"/>
                </a:solidFill>
                <a:latin typeface="Arial"/>
                <a:cs typeface="Arial"/>
                <a:sym typeface="Times New Roman"/>
              </a:rPr>
              <a:t>Serial.println</a:t>
            </a:r>
            <a:r>
              <a:rPr lang="en-US" sz="1400" dirty="0">
                <a:solidFill>
                  <a:srgbClr val="000000"/>
                </a:solidFill>
                <a:latin typeface="Arial"/>
                <a:cs typeface="Arial"/>
                <a:sym typeface="Times New Roman"/>
              </a:rPr>
              <a:t>(ESpO2);</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a:t>
            </a:r>
            <a:r>
              <a:rPr lang="en-US" sz="1400" dirty="0" err="1">
                <a:solidFill>
                  <a:srgbClr val="000000"/>
                </a:solidFill>
                <a:latin typeface="Arial"/>
                <a:cs typeface="Arial"/>
                <a:sym typeface="Times New Roman"/>
              </a:rPr>
              <a:t>sumredrms</a:t>
            </a:r>
            <a:r>
              <a:rPr lang="en-US" sz="1400" dirty="0">
                <a:solidFill>
                  <a:srgbClr val="000000"/>
                </a:solidFill>
                <a:latin typeface="Arial"/>
                <a:cs typeface="Arial"/>
                <a:sym typeface="Times New Roman"/>
              </a:rPr>
              <a:t> = 0.0; </a:t>
            </a:r>
            <a:r>
              <a:rPr lang="en-US" sz="1400" dirty="0" err="1">
                <a:solidFill>
                  <a:srgbClr val="000000"/>
                </a:solidFill>
                <a:latin typeface="Arial"/>
                <a:cs typeface="Arial"/>
                <a:sym typeface="Times New Roman"/>
              </a:rPr>
              <a:t>sumirrms</a:t>
            </a:r>
            <a:r>
              <a:rPr lang="en-US" sz="1400" dirty="0">
                <a:solidFill>
                  <a:srgbClr val="000000"/>
                </a:solidFill>
                <a:latin typeface="Arial"/>
                <a:cs typeface="Arial"/>
                <a:sym typeface="Times New Roman"/>
              </a:rPr>
              <a:t> = 0.0; </a:t>
            </a:r>
            <a:r>
              <a:rPr lang="en-US" sz="1400" dirty="0" err="1">
                <a:solidFill>
                  <a:srgbClr val="000000"/>
                </a:solidFill>
                <a:latin typeface="Arial"/>
                <a:cs typeface="Arial"/>
                <a:sym typeface="Times New Roman"/>
              </a:rPr>
              <a:t>i</a:t>
            </a:r>
            <a:r>
              <a:rPr lang="en-US" sz="1400" dirty="0">
                <a:solidFill>
                  <a:srgbClr val="000000"/>
                </a:solidFill>
                <a:latin typeface="Arial"/>
                <a:cs typeface="Arial"/>
                <a:sym typeface="Times New Roman"/>
              </a:rPr>
              <a:t> = 0;</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break;</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a:t>
            </a:r>
            <a:r>
              <a:rPr lang="en-US" sz="1400" dirty="0" err="1">
                <a:solidFill>
                  <a:srgbClr val="000000"/>
                </a:solidFill>
                <a:latin typeface="Arial"/>
                <a:cs typeface="Arial"/>
                <a:sym typeface="Times New Roman"/>
              </a:rPr>
              <a:t>particleSensor.nextSample</a:t>
            </a:r>
            <a:r>
              <a:rPr lang="en-US" sz="1400" dirty="0">
                <a:solidFill>
                  <a:srgbClr val="000000"/>
                </a:solidFill>
                <a:latin typeface="Arial"/>
                <a:cs typeface="Arial"/>
                <a:sym typeface="Times New Roman"/>
              </a:rPr>
              <a:t>(); //We're finished with this sample so move to next sample</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a:t>
            </a:r>
            <a:r>
              <a:rPr lang="en-US" sz="1400" dirty="0" err="1">
                <a:solidFill>
                  <a:srgbClr val="000000"/>
                </a:solidFill>
                <a:latin typeface="Arial"/>
                <a:cs typeface="Arial"/>
                <a:sym typeface="Times New Roman"/>
              </a:rPr>
              <a:t>Serial.println</a:t>
            </a:r>
            <a:r>
              <a:rPr lang="en-US" sz="1400" dirty="0">
                <a:solidFill>
                  <a:srgbClr val="000000"/>
                </a:solidFill>
                <a:latin typeface="Arial"/>
                <a:cs typeface="Arial"/>
                <a:sym typeface="Times New Roman"/>
              </a:rPr>
              <a:t>(SpO2);</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  }</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#endif</a:t>
            </a:r>
          </a:p>
          <a:p>
            <a:pPr marL="0" lvl="0" indent="457200" algn="l">
              <a:lnSpc>
                <a:spcPct val="120000"/>
              </a:lnSpc>
              <a:spcBef>
                <a:spcPts val="0"/>
              </a:spcBef>
              <a:buClr>
                <a:srgbClr val="000000"/>
              </a:buClr>
              <a:buFont typeface="Arial"/>
              <a:buNone/>
            </a:pPr>
            <a:r>
              <a:rPr lang="en-US" sz="1400" dirty="0">
                <a:solidFill>
                  <a:srgbClr val="000000"/>
                </a:solidFill>
                <a:latin typeface="Arial"/>
                <a:cs typeface="Arial"/>
                <a:sym typeface="Times New Roman"/>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Introduction</a:t>
            </a:r>
            <a:endParaRPr b="1" i="1">
              <a:solidFill>
                <a:schemeClr val="dk1"/>
              </a:solidFill>
              <a:latin typeface="Times New Roman"/>
              <a:ea typeface="Times New Roman"/>
              <a:cs typeface="Times New Roman"/>
              <a:sym typeface="Times New Roman"/>
            </a:endParaRPr>
          </a:p>
        </p:txBody>
      </p:sp>
      <p:sp>
        <p:nvSpPr>
          <p:cNvPr id="77" name="Google Shape;77;p12"/>
          <p:cNvSpPr txBox="1">
            <a:spLocks noGrp="1"/>
          </p:cNvSpPr>
          <p:nvPr>
            <p:ph type="subTitle" idx="1"/>
          </p:nvPr>
        </p:nvSpPr>
        <p:spPr>
          <a:xfrm>
            <a:off x="774097" y="1006725"/>
            <a:ext cx="8313755" cy="3899400"/>
          </a:xfrm>
          <a:prstGeom prst="rect">
            <a:avLst/>
          </a:prstGeom>
        </p:spPr>
        <p:txBody>
          <a:bodyPr spcFirstLastPara="1" wrap="square" lIns="68575" tIns="34275" rIns="68575" bIns="34275" anchor="t" anchorCtr="0">
            <a:noAutofit/>
          </a:bodyPr>
          <a:lstStyle/>
          <a:p>
            <a:pPr marL="0" indent="0" algn="just">
              <a:lnSpc>
                <a:spcPct val="140000"/>
              </a:lnSpc>
            </a:pPr>
            <a:r>
              <a:rPr lang="en-US" sz="1800" i="1" dirty="0">
                <a:solidFill>
                  <a:schemeClr val="dk1"/>
                </a:solidFill>
                <a:latin typeface="Times New Roman"/>
                <a:ea typeface="Times New Roman"/>
                <a:cs typeface="Times New Roman"/>
                <a:sym typeface="Times New Roman"/>
              </a:rPr>
              <a:t>This presentation is all about the specification and interfacing of Spo2 sensor</a:t>
            </a:r>
          </a:p>
          <a:p>
            <a:pPr marL="0" lvl="0" indent="0" algn="just" rtl="0">
              <a:lnSpc>
                <a:spcPct val="140000"/>
              </a:lnSpc>
              <a:spcBef>
                <a:spcPts val="400"/>
              </a:spcBef>
              <a:spcAft>
                <a:spcPts val="0"/>
              </a:spcAft>
              <a:buNone/>
            </a:pPr>
            <a:r>
              <a:rPr lang="en-US" sz="1800" i="1" dirty="0">
                <a:solidFill>
                  <a:schemeClr val="dk1"/>
                </a:solidFill>
                <a:latin typeface="Times New Roman"/>
                <a:ea typeface="Times New Roman"/>
                <a:cs typeface="Times New Roman"/>
                <a:sym typeface="Times New Roman"/>
              </a:rPr>
              <a:t> in </a:t>
            </a:r>
            <a:r>
              <a:rPr lang="en" sz="1800" b="1" i="1" dirty="0">
                <a:solidFill>
                  <a:schemeClr val="dk1"/>
                </a:solidFill>
                <a:latin typeface="Times New Roman"/>
                <a:ea typeface="Times New Roman"/>
                <a:cs typeface="Times New Roman"/>
                <a:sym typeface="Times New Roman"/>
              </a:rPr>
              <a:t>Health monitoring device </a:t>
            </a:r>
          </a:p>
          <a:p>
            <a:pPr marL="0" lvl="0" indent="0" algn="just" rtl="0">
              <a:lnSpc>
                <a:spcPct val="140000"/>
              </a:lnSpc>
              <a:spcBef>
                <a:spcPts val="400"/>
              </a:spcBef>
              <a:spcAft>
                <a:spcPts val="0"/>
              </a:spcAft>
              <a:buNone/>
            </a:pPr>
            <a:r>
              <a:rPr lang="en-US" sz="1800" i="1" dirty="0">
                <a:solidFill>
                  <a:schemeClr val="dk1"/>
                </a:solidFill>
                <a:latin typeface="Times New Roman"/>
                <a:ea typeface="Times New Roman"/>
                <a:cs typeface="Times New Roman"/>
                <a:sym typeface="Times New Roman"/>
              </a:rPr>
              <a:t>In this Project, we will try to make a Smart Health Monitoring Device that can measure SpO2 (percentage of oxygen in the blood) and heart rate in BPM (Beat Per Minute). This wearable device can be used by anyone to monitor their heart rate and blood oxygen levels. The Best part of this project is that we can connect this device to </a:t>
            </a:r>
            <a:r>
              <a:rPr lang="en-US" sz="1800" b="1" i="1" dirty="0">
                <a:solidFill>
                  <a:schemeClr val="dk1"/>
                </a:solidFill>
                <a:latin typeface="Times New Roman"/>
                <a:ea typeface="Times New Roman"/>
                <a:cs typeface="Times New Roman"/>
                <a:sym typeface="Times New Roman"/>
              </a:rPr>
              <a:t>an Android app Blynk that will </a:t>
            </a:r>
            <a:r>
              <a:rPr lang="en-US" sz="1800" i="1" dirty="0">
                <a:solidFill>
                  <a:schemeClr val="dk1"/>
                </a:solidFill>
                <a:latin typeface="Times New Roman"/>
                <a:ea typeface="Times New Roman"/>
                <a:cs typeface="Times New Roman"/>
                <a:sym typeface="Times New Roman"/>
              </a:rPr>
              <a:t>record and regularly update the data for both SPO2 &amp; BPM on the internet. Even anyone can monitor the data from any part of the world as data are uploaded on server.</a:t>
            </a:r>
          </a:p>
          <a:p>
            <a:pPr marL="0" lvl="0" indent="0" algn="just" rtl="0">
              <a:lnSpc>
                <a:spcPct val="140000"/>
              </a:lnSpc>
              <a:spcBef>
                <a:spcPts val="400"/>
              </a:spcBef>
              <a:spcAft>
                <a:spcPts val="0"/>
              </a:spcAft>
              <a:buNone/>
            </a:pPr>
            <a:endParaRPr lang="en-US" sz="1800" i="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16465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Output </a:t>
            </a:r>
            <a:endParaRPr b="1" i="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E28FA66F-BB1B-49F7-8F7B-73CB300CA1EA}"/>
              </a:ext>
            </a:extLst>
          </p:cNvPr>
          <p:cNvPicPr>
            <a:picLocks noChangeAspect="1"/>
          </p:cNvPicPr>
          <p:nvPr/>
        </p:nvPicPr>
        <p:blipFill>
          <a:blip r:embed="rId3"/>
          <a:stretch>
            <a:fillRect/>
          </a:stretch>
        </p:blipFill>
        <p:spPr>
          <a:xfrm>
            <a:off x="1220018" y="928687"/>
            <a:ext cx="7262832" cy="4085343"/>
          </a:xfrm>
          <a:prstGeom prst="rect">
            <a:avLst/>
          </a:prstGeom>
        </p:spPr>
      </p:pic>
    </p:spTree>
    <p:extLst>
      <p:ext uri="{BB962C8B-B14F-4D97-AF65-F5344CB8AC3E}">
        <p14:creationId xmlns:p14="http://schemas.microsoft.com/office/powerpoint/2010/main" val="389444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Output in  </a:t>
            </a:r>
            <a:r>
              <a:rPr lang="en-US" i="1" dirty="0" err="1">
                <a:solidFill>
                  <a:schemeClr val="dk1"/>
                </a:solidFill>
                <a:latin typeface="Times New Roman"/>
                <a:ea typeface="Times New Roman"/>
                <a:cs typeface="Times New Roman"/>
                <a:sym typeface="Times New Roman"/>
              </a:rPr>
              <a:t>blynk</a:t>
            </a:r>
            <a:r>
              <a:rPr lang="en-US" i="1" dirty="0">
                <a:solidFill>
                  <a:schemeClr val="dk1"/>
                </a:solidFill>
                <a:latin typeface="Times New Roman"/>
                <a:ea typeface="Times New Roman"/>
                <a:cs typeface="Times New Roman"/>
                <a:sym typeface="Times New Roman"/>
              </a:rPr>
              <a:t> App   </a:t>
            </a:r>
            <a:endParaRPr b="1" i="1" dirty="0">
              <a:solidFill>
                <a:schemeClr val="dk1"/>
              </a:solidFill>
              <a:latin typeface="Times New Roman"/>
              <a:ea typeface="Times New Roman"/>
              <a:cs typeface="Times New Roman"/>
              <a:sym typeface="Times New Roman"/>
            </a:endParaRPr>
          </a:p>
        </p:txBody>
      </p:sp>
      <p:pic>
        <p:nvPicPr>
          <p:cNvPr id="3" name="Picture 2" descr="Graphical user interface, application&#10;&#10;Description automatically generated">
            <a:extLst>
              <a:ext uri="{FF2B5EF4-FFF2-40B4-BE49-F238E27FC236}">
                <a16:creationId xmlns:a16="http://schemas.microsoft.com/office/drawing/2014/main" id="{EB825CED-36B9-4497-AD74-F5E0CE273909}"/>
              </a:ext>
            </a:extLst>
          </p:cNvPr>
          <p:cNvPicPr>
            <a:picLocks noChangeAspect="1"/>
          </p:cNvPicPr>
          <p:nvPr/>
        </p:nvPicPr>
        <p:blipFill>
          <a:blip r:embed="rId3"/>
          <a:stretch>
            <a:fillRect/>
          </a:stretch>
        </p:blipFill>
        <p:spPr>
          <a:xfrm>
            <a:off x="3662178" y="1003875"/>
            <a:ext cx="2058794" cy="3689341"/>
          </a:xfrm>
          <a:prstGeom prst="rect">
            <a:avLst/>
          </a:prstGeom>
        </p:spPr>
      </p:pic>
    </p:spTree>
    <p:extLst>
      <p:ext uri="{BB962C8B-B14F-4D97-AF65-F5344CB8AC3E}">
        <p14:creationId xmlns:p14="http://schemas.microsoft.com/office/powerpoint/2010/main" val="360851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Connections </a:t>
            </a:r>
            <a:endParaRPr b="1" i="1" dirty="0">
              <a:solidFill>
                <a:schemeClr val="dk1"/>
              </a:solidFill>
              <a:latin typeface="Times New Roman"/>
              <a:ea typeface="Times New Roman"/>
              <a:cs typeface="Times New Roman"/>
              <a:sym typeface="Times New Roman"/>
            </a:endParaRPr>
          </a:p>
        </p:txBody>
      </p:sp>
      <p:sp>
        <p:nvSpPr>
          <p:cNvPr id="326" name="Google Shape;326;p48"/>
          <p:cNvSpPr txBox="1">
            <a:spLocks noGrp="1"/>
          </p:cNvSpPr>
          <p:nvPr>
            <p:ph type="subTitle" idx="1"/>
          </p:nvPr>
        </p:nvSpPr>
        <p:spPr>
          <a:xfrm>
            <a:off x="1175150" y="1062175"/>
            <a:ext cx="7307700" cy="3899400"/>
          </a:xfrm>
          <a:prstGeom prst="rect">
            <a:avLst/>
          </a:prstGeom>
        </p:spPr>
        <p:txBody>
          <a:bodyPr spcFirstLastPara="1" wrap="square" lIns="68575" tIns="34275" rIns="68575" bIns="34275" anchor="t" anchorCtr="0">
            <a:normAutofit/>
          </a:bodyPr>
          <a:lstStyle/>
          <a:p>
            <a:pPr marL="0" lvl="0" indent="457200" algn="just" rtl="0">
              <a:lnSpc>
                <a:spcPct val="140000"/>
              </a:lnSpc>
              <a:spcBef>
                <a:spcPts val="400"/>
              </a:spcBef>
              <a:spcAft>
                <a:spcPts val="0"/>
              </a:spcAft>
              <a:buNone/>
            </a:pPr>
            <a:endParaRPr lang="en-US" sz="1400" dirty="0">
              <a:solidFill>
                <a:srgbClr val="000000"/>
              </a:solidFill>
              <a:latin typeface="Arial"/>
              <a:cs typeface="Arial"/>
              <a:sym typeface="Times New Roman"/>
            </a:endParaRPr>
          </a:p>
          <a:p>
            <a:pPr marL="0" lvl="0" indent="457200" algn="just" rtl="0">
              <a:lnSpc>
                <a:spcPct val="140000"/>
              </a:lnSpc>
              <a:spcBef>
                <a:spcPts val="400"/>
              </a:spcBef>
              <a:spcAft>
                <a:spcPts val="0"/>
              </a:spcAft>
              <a:buNone/>
            </a:pPr>
            <a:endParaRPr lang="en-US" sz="1400" dirty="0">
              <a:solidFill>
                <a:srgbClr val="000000"/>
              </a:solidFill>
              <a:latin typeface="Arial"/>
              <a:cs typeface="Arial"/>
              <a:sym typeface="Times New Roman"/>
            </a:endParaRPr>
          </a:p>
          <a:p>
            <a:pPr marL="0" lvl="0" indent="457200" algn="just" rtl="0">
              <a:lnSpc>
                <a:spcPct val="140000"/>
              </a:lnSpc>
              <a:spcBef>
                <a:spcPts val="400"/>
              </a:spcBef>
              <a:spcAft>
                <a:spcPts val="0"/>
              </a:spcAft>
              <a:buNone/>
            </a:pPr>
            <a:r>
              <a:rPr lang="en-US" sz="1400" dirty="0">
                <a:solidFill>
                  <a:srgbClr val="000000"/>
                </a:solidFill>
                <a:latin typeface="Arial"/>
                <a:cs typeface="Arial"/>
                <a:sym typeface="Times New Roman"/>
              </a:rPr>
              <a:t>## Hardware Connections (ESP32 Arduino):</a:t>
            </a:r>
          </a:p>
          <a:p>
            <a:pPr marL="0" lvl="0" indent="457200" algn="just" rtl="0">
              <a:lnSpc>
                <a:spcPct val="140000"/>
              </a:lnSpc>
              <a:spcBef>
                <a:spcPts val="400"/>
              </a:spcBef>
              <a:spcAft>
                <a:spcPts val="0"/>
              </a:spcAft>
              <a:buNone/>
            </a:pPr>
            <a:r>
              <a:rPr lang="en-US" sz="1400" dirty="0">
                <a:solidFill>
                  <a:srgbClr val="000000"/>
                </a:solidFill>
                <a:latin typeface="Arial"/>
                <a:cs typeface="Arial"/>
                <a:sym typeface="Times New Roman"/>
              </a:rPr>
              <a:t>  -VIN = 3.3V</a:t>
            </a:r>
          </a:p>
          <a:p>
            <a:pPr marL="0" lvl="0" indent="457200" algn="just" rtl="0">
              <a:lnSpc>
                <a:spcPct val="140000"/>
              </a:lnSpc>
              <a:spcBef>
                <a:spcPts val="400"/>
              </a:spcBef>
              <a:spcAft>
                <a:spcPts val="0"/>
              </a:spcAft>
              <a:buNone/>
            </a:pPr>
            <a:r>
              <a:rPr lang="en-US" sz="1400" dirty="0">
                <a:solidFill>
                  <a:srgbClr val="000000"/>
                </a:solidFill>
                <a:latin typeface="Arial"/>
                <a:cs typeface="Arial"/>
                <a:sym typeface="Times New Roman"/>
              </a:rPr>
              <a:t>  -GND = GND</a:t>
            </a:r>
          </a:p>
          <a:p>
            <a:pPr marL="0" lvl="0" indent="457200" algn="just" rtl="0">
              <a:lnSpc>
                <a:spcPct val="140000"/>
              </a:lnSpc>
              <a:spcBef>
                <a:spcPts val="400"/>
              </a:spcBef>
              <a:spcAft>
                <a:spcPts val="0"/>
              </a:spcAft>
              <a:buNone/>
            </a:pPr>
            <a:r>
              <a:rPr lang="en-US" sz="1400" dirty="0">
                <a:solidFill>
                  <a:srgbClr val="000000"/>
                </a:solidFill>
                <a:latin typeface="Arial"/>
                <a:cs typeface="Arial"/>
                <a:sym typeface="Times New Roman"/>
              </a:rPr>
              <a:t>  -SDA = 21 (or SDA)</a:t>
            </a:r>
          </a:p>
          <a:p>
            <a:pPr marL="0" lvl="0" indent="457200" algn="just" rtl="0">
              <a:lnSpc>
                <a:spcPct val="140000"/>
              </a:lnSpc>
              <a:spcBef>
                <a:spcPts val="400"/>
              </a:spcBef>
              <a:spcAft>
                <a:spcPts val="0"/>
              </a:spcAft>
              <a:buNone/>
            </a:pPr>
            <a:r>
              <a:rPr lang="en-US" sz="1400" dirty="0">
                <a:solidFill>
                  <a:srgbClr val="000000"/>
                </a:solidFill>
                <a:latin typeface="Arial"/>
                <a:cs typeface="Arial"/>
                <a:sym typeface="Times New Roman"/>
              </a:rPr>
              <a:t>  -SCL = 22 (or SCL)</a:t>
            </a:r>
          </a:p>
          <a:p>
            <a:pPr marL="0" lvl="0" indent="457200" algn="just" rtl="0">
              <a:lnSpc>
                <a:spcPct val="140000"/>
              </a:lnSpc>
              <a:spcBef>
                <a:spcPts val="400"/>
              </a:spcBef>
              <a:spcAft>
                <a:spcPts val="0"/>
              </a:spcAft>
              <a:buNone/>
            </a:pPr>
            <a:endParaRPr lang="en-US" sz="1400" dirty="0">
              <a:solidFill>
                <a:srgbClr val="000000"/>
              </a:solidFill>
              <a:latin typeface="Arial"/>
              <a:cs typeface="Arial"/>
              <a:sym typeface="Times New Roman"/>
            </a:endParaRPr>
          </a:p>
        </p:txBody>
      </p:sp>
    </p:spTree>
    <p:extLst>
      <p:ext uri="{BB962C8B-B14F-4D97-AF65-F5344CB8AC3E}">
        <p14:creationId xmlns:p14="http://schemas.microsoft.com/office/powerpoint/2010/main" val="510892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i="1" dirty="0">
                <a:solidFill>
                  <a:schemeClr val="dk1"/>
                </a:solidFill>
                <a:latin typeface="Times New Roman"/>
                <a:ea typeface="Times New Roman"/>
                <a:cs typeface="Times New Roman"/>
                <a:sym typeface="Times New Roman"/>
              </a:rPr>
              <a:t>Connections </a:t>
            </a:r>
            <a:endParaRPr b="1" i="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69A077C-8998-471D-89FC-D7447B494D12}"/>
              </a:ext>
            </a:extLst>
          </p:cNvPr>
          <p:cNvPicPr>
            <a:picLocks noChangeAspect="1"/>
          </p:cNvPicPr>
          <p:nvPr/>
        </p:nvPicPr>
        <p:blipFill>
          <a:blip r:embed="rId3"/>
          <a:stretch>
            <a:fillRect/>
          </a:stretch>
        </p:blipFill>
        <p:spPr>
          <a:xfrm>
            <a:off x="1550582" y="1094079"/>
            <a:ext cx="6932268" cy="3899401"/>
          </a:xfrm>
          <a:prstGeom prst="rect">
            <a:avLst/>
          </a:prstGeom>
        </p:spPr>
      </p:pic>
    </p:spTree>
    <p:extLst>
      <p:ext uri="{BB962C8B-B14F-4D97-AF65-F5344CB8AC3E}">
        <p14:creationId xmlns:p14="http://schemas.microsoft.com/office/powerpoint/2010/main" val="1383467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Conclusion</a:t>
            </a:r>
            <a:endParaRPr b="1" i="1">
              <a:solidFill>
                <a:schemeClr val="dk1"/>
              </a:solidFill>
              <a:latin typeface="Times New Roman"/>
              <a:ea typeface="Times New Roman"/>
              <a:cs typeface="Times New Roman"/>
              <a:sym typeface="Times New Roman"/>
            </a:endParaRPr>
          </a:p>
        </p:txBody>
      </p:sp>
      <p:sp>
        <p:nvSpPr>
          <p:cNvPr id="326" name="Google Shape;326;p48"/>
          <p:cNvSpPr txBox="1">
            <a:spLocks noGrp="1"/>
          </p:cNvSpPr>
          <p:nvPr>
            <p:ph type="subTitle" idx="1"/>
          </p:nvPr>
        </p:nvSpPr>
        <p:spPr>
          <a:xfrm>
            <a:off x="1175150" y="1062175"/>
            <a:ext cx="7307700" cy="3899400"/>
          </a:xfrm>
          <a:prstGeom prst="rect">
            <a:avLst/>
          </a:prstGeom>
        </p:spPr>
        <p:txBody>
          <a:bodyPr spcFirstLastPara="1" wrap="square" lIns="68575" tIns="34275" rIns="68575" bIns="34275" anchor="t" anchorCtr="0">
            <a:normAutofit/>
          </a:bodyPr>
          <a:lstStyle/>
          <a:p>
            <a:pPr marL="0" lvl="0" indent="457200" algn="just" rtl="0">
              <a:lnSpc>
                <a:spcPct val="14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This is a brief about integrated pulse oximetry and heart-rate monitor sensor </a:t>
            </a:r>
            <a:r>
              <a:rPr lang="en-US" sz="1700" i="1" dirty="0" err="1">
                <a:solidFill>
                  <a:schemeClr val="dk1"/>
                </a:solidFill>
                <a:latin typeface="Times New Roman"/>
                <a:ea typeface="Times New Roman"/>
                <a:cs typeface="Times New Roman"/>
                <a:sym typeface="Times New Roman"/>
              </a:rPr>
              <a:t>solution.with</a:t>
            </a:r>
            <a:r>
              <a:rPr lang="en-US" sz="1700" i="1" dirty="0">
                <a:solidFill>
                  <a:schemeClr val="dk1"/>
                </a:solidFill>
                <a:latin typeface="Times New Roman"/>
                <a:ea typeface="Times New Roman"/>
                <a:cs typeface="Times New Roman"/>
                <a:sym typeface="Times New Roman"/>
              </a:rPr>
              <a:t> its hardware connections and software workings  </a:t>
            </a:r>
            <a:endParaRPr sz="1700" i="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33057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References.</a:t>
            </a:r>
            <a:endParaRPr b="1" i="1">
              <a:solidFill>
                <a:schemeClr val="dk1"/>
              </a:solidFill>
              <a:latin typeface="Times New Roman"/>
              <a:ea typeface="Times New Roman"/>
              <a:cs typeface="Times New Roman"/>
              <a:sym typeface="Times New Roman"/>
            </a:endParaRPr>
          </a:p>
        </p:txBody>
      </p:sp>
      <p:sp>
        <p:nvSpPr>
          <p:cNvPr id="332" name="Google Shape;332;p49"/>
          <p:cNvSpPr txBox="1">
            <a:spLocks noGrp="1"/>
          </p:cNvSpPr>
          <p:nvPr>
            <p:ph type="subTitle" idx="1"/>
          </p:nvPr>
        </p:nvSpPr>
        <p:spPr>
          <a:xfrm>
            <a:off x="1110857" y="1003875"/>
            <a:ext cx="7584000" cy="3899400"/>
          </a:xfrm>
          <a:prstGeom prst="rect">
            <a:avLst/>
          </a:prstGeom>
        </p:spPr>
        <p:txBody>
          <a:bodyPr spcFirstLastPara="1" wrap="square" lIns="68575" tIns="34275" rIns="68575" bIns="34275" anchor="t" anchorCtr="0">
            <a:normAutofit/>
          </a:bodyPr>
          <a:lstStyle/>
          <a:p>
            <a:pPr marL="457200" lvl="0" indent="-320357" algn="l" rtl="0">
              <a:lnSpc>
                <a:spcPct val="140000"/>
              </a:lnSpc>
              <a:spcBef>
                <a:spcPts val="400"/>
              </a:spcBef>
              <a:spcAft>
                <a:spcPts val="0"/>
              </a:spcAft>
              <a:buSzPct val="100000"/>
              <a:buFont typeface="Times New Roman"/>
              <a:buChar char="➢"/>
            </a:pPr>
            <a:r>
              <a:rPr lang="en-US" sz="1700" i="1" dirty="0">
                <a:solidFill>
                  <a:schemeClr val="dk1"/>
                </a:solidFill>
                <a:latin typeface="Times New Roman"/>
                <a:ea typeface="Times New Roman"/>
                <a:cs typeface="Times New Roman"/>
                <a:sym typeface="Times New Roman"/>
              </a:rPr>
              <a:t>HOCKSTAR.IO(2017, September 21). DIY Blood Oximeter. </a:t>
            </a:r>
            <a:r>
              <a:rPr lang="en-US" sz="1700" i="1" u="sng" dirty="0">
                <a:solidFill>
                  <a:schemeClr val="hlink"/>
                </a:solidFill>
                <a:latin typeface="Times New Roman"/>
                <a:ea typeface="Times New Roman"/>
                <a:cs typeface="Times New Roman"/>
                <a:sym typeface="Times New Roman"/>
              </a:rPr>
              <a:t>https://www.hackster.io/rswm/diy-blood-oximeter-93529b</a:t>
            </a:r>
            <a:endParaRPr lang="en-US" sz="1700" i="1" dirty="0">
              <a:solidFill>
                <a:schemeClr val="dk1"/>
              </a:solidFill>
              <a:latin typeface="Times New Roman"/>
              <a:ea typeface="Times New Roman"/>
              <a:cs typeface="Times New Roman"/>
              <a:sym typeface="Times New Roman"/>
            </a:endParaRPr>
          </a:p>
          <a:p>
            <a:pPr marL="457200" lvl="0" indent="-320357" algn="l" rtl="0">
              <a:lnSpc>
                <a:spcPct val="140000"/>
              </a:lnSpc>
              <a:spcBef>
                <a:spcPts val="0"/>
              </a:spcBef>
              <a:spcAft>
                <a:spcPts val="0"/>
              </a:spcAft>
              <a:buClr>
                <a:schemeClr val="dk1"/>
              </a:buClr>
              <a:buSzPct val="100000"/>
              <a:buFont typeface="Times New Roman"/>
              <a:buChar char="➢"/>
            </a:pPr>
            <a:r>
              <a:rPr lang="en-US" sz="1700" i="1" dirty="0">
                <a:solidFill>
                  <a:schemeClr val="dk1"/>
                </a:solidFill>
                <a:latin typeface="Times New Roman"/>
                <a:ea typeface="Times New Roman"/>
                <a:cs typeface="Times New Roman"/>
                <a:sym typeface="Times New Roman"/>
              </a:rPr>
              <a:t>HOW TO ELECTRONICS. (n.d.). Monitor SpO2/BPM with ESP32 &amp; MAX30100 Pulse Oximeter on Blynk </a:t>
            </a:r>
            <a:r>
              <a:rPr lang="en-US" sz="1700" i="1" u="sng" dirty="0">
                <a:solidFill>
                  <a:schemeClr val="hlink"/>
                </a:solidFill>
                <a:latin typeface="Times New Roman"/>
                <a:ea typeface="Times New Roman"/>
                <a:cs typeface="Times New Roman"/>
                <a:sym typeface="Times New Roman"/>
              </a:rPr>
              <a:t>https://how2electronics.com/esp32-max30100-pulse-oximeter-blynk/</a:t>
            </a:r>
            <a:r>
              <a:rPr lang="en-US" sz="1700" i="1" dirty="0">
                <a:solidFill>
                  <a:schemeClr val="dk1"/>
                </a:solidFill>
                <a:latin typeface="Times New Roman"/>
                <a:ea typeface="Times New Roman"/>
                <a:cs typeface="Times New Roman"/>
                <a:sym typeface="Times New Roman"/>
              </a:rPr>
              <a:t> </a:t>
            </a:r>
          </a:p>
          <a:p>
            <a:pPr marL="136843" lvl="0" indent="0" algn="l" rtl="0">
              <a:lnSpc>
                <a:spcPct val="140000"/>
              </a:lnSpc>
              <a:spcBef>
                <a:spcPts val="0"/>
              </a:spcBef>
              <a:spcAft>
                <a:spcPts val="0"/>
              </a:spcAft>
              <a:buClr>
                <a:schemeClr val="dk1"/>
              </a:buClr>
              <a:buSzPct val="100000"/>
            </a:pPr>
            <a:endParaRPr sz="1700"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a:spLocks noGrp="1"/>
          </p:cNvSpPr>
          <p:nvPr>
            <p:ph type="subTitle" idx="1"/>
          </p:nvPr>
        </p:nvSpPr>
        <p:spPr>
          <a:xfrm>
            <a:off x="851175" y="1724200"/>
            <a:ext cx="7726200" cy="1826100"/>
          </a:xfrm>
          <a:prstGeom prst="rect">
            <a:avLst/>
          </a:prstGeom>
        </p:spPr>
        <p:txBody>
          <a:bodyPr spcFirstLastPara="1" wrap="square" lIns="68575" tIns="34275" rIns="68575" bIns="34275" anchor="t" anchorCtr="0">
            <a:noAutofit/>
          </a:bodyPr>
          <a:lstStyle/>
          <a:p>
            <a:pPr marL="0" lvl="0" indent="0" algn="ctr" rtl="0">
              <a:lnSpc>
                <a:spcPct val="140000"/>
              </a:lnSpc>
              <a:spcBef>
                <a:spcPts val="400"/>
              </a:spcBef>
              <a:spcAft>
                <a:spcPts val="0"/>
              </a:spcAft>
              <a:buNone/>
            </a:pPr>
            <a:r>
              <a:rPr lang="en" sz="13400" b="1" i="1">
                <a:solidFill>
                  <a:srgbClr val="0900B5"/>
                </a:solidFill>
                <a:latin typeface="Pacifico"/>
                <a:ea typeface="Pacifico"/>
                <a:cs typeface="Pacifico"/>
                <a:sym typeface="Pacifico"/>
              </a:rPr>
              <a:t>Thank you</a:t>
            </a:r>
            <a:endParaRPr sz="13400" b="1" i="1">
              <a:solidFill>
                <a:srgbClr val="0900B5"/>
              </a:solidFill>
              <a:latin typeface="Pacifico"/>
              <a:ea typeface="Pacifico"/>
              <a:cs typeface="Pacifico"/>
              <a:sym typeface="Pacific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Introduction</a:t>
            </a:r>
            <a:endParaRPr b="1" i="1">
              <a:solidFill>
                <a:schemeClr val="dk1"/>
              </a:solidFill>
              <a:latin typeface="Times New Roman"/>
              <a:ea typeface="Times New Roman"/>
              <a:cs typeface="Times New Roman"/>
              <a:sym typeface="Times New Roman"/>
            </a:endParaRPr>
          </a:p>
        </p:txBody>
      </p:sp>
      <p:sp>
        <p:nvSpPr>
          <p:cNvPr id="77" name="Google Shape;77;p12"/>
          <p:cNvSpPr txBox="1">
            <a:spLocks noGrp="1"/>
          </p:cNvSpPr>
          <p:nvPr>
            <p:ph type="subTitle" idx="1"/>
          </p:nvPr>
        </p:nvSpPr>
        <p:spPr>
          <a:xfrm>
            <a:off x="1062856" y="1003875"/>
            <a:ext cx="7307700" cy="3899400"/>
          </a:xfrm>
          <a:prstGeom prst="rect">
            <a:avLst/>
          </a:prstGeom>
        </p:spPr>
        <p:txBody>
          <a:bodyPr spcFirstLastPara="1" wrap="square" lIns="68575" tIns="34275" rIns="68575" bIns="34275" anchor="t" anchorCtr="0">
            <a:normAutofit/>
          </a:bodyPr>
          <a:lstStyle/>
          <a:p>
            <a:pPr marL="0" indent="0" algn="just">
              <a:lnSpc>
                <a:spcPct val="250000"/>
              </a:lnSpc>
            </a:pPr>
            <a:r>
              <a:rPr lang="en-US" sz="1700" i="1" dirty="0">
                <a:solidFill>
                  <a:schemeClr val="dk1"/>
                </a:solidFill>
                <a:latin typeface="Times New Roman"/>
                <a:ea typeface="Times New Roman"/>
                <a:cs typeface="Times New Roman"/>
                <a:sym typeface="Times New Roman"/>
              </a:rPr>
              <a:t>.</a:t>
            </a:r>
            <a:r>
              <a:rPr lang="en-US" sz="1800" i="1" dirty="0">
                <a:solidFill>
                  <a:schemeClr val="dk1"/>
                </a:solidFill>
                <a:latin typeface="Times New Roman"/>
                <a:ea typeface="Times New Roman"/>
                <a:cs typeface="Times New Roman"/>
                <a:sym typeface="Times New Roman"/>
              </a:rPr>
              <a:t>As there is an availability of online data, so this project can be used to monitor the health of a patient online. The pulse oximeter available in the market is very expensive, but with this simple &amp; low-cost pulse oximeter module, we can make our own device. With MAX30100 Pulse Oximeter with ESP32</a:t>
            </a:r>
            <a:r>
              <a:rPr lang="en-US" sz="1700" i="1" dirty="0">
                <a:solidFill>
                  <a:schemeClr val="dk1"/>
                </a:solidFill>
                <a:latin typeface="Times New Roman"/>
                <a:ea typeface="Times New Roman"/>
                <a:cs typeface="Times New Roman"/>
                <a:sym typeface="Times New Roman"/>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An Overview of the Project.</a:t>
            </a:r>
            <a:endParaRPr b="1" i="1">
              <a:solidFill>
                <a:schemeClr val="dk1"/>
              </a:solidFill>
              <a:latin typeface="Times New Roman"/>
              <a:ea typeface="Times New Roman"/>
              <a:cs typeface="Times New Roman"/>
              <a:sym typeface="Times New Roman"/>
            </a:endParaRPr>
          </a:p>
        </p:txBody>
      </p:sp>
      <p:sp>
        <p:nvSpPr>
          <p:cNvPr id="83" name="Google Shape;83;p13"/>
          <p:cNvSpPr txBox="1">
            <a:spLocks noGrp="1"/>
          </p:cNvSpPr>
          <p:nvPr>
            <p:ph type="subTitle" idx="1"/>
          </p:nvPr>
        </p:nvSpPr>
        <p:spPr>
          <a:xfrm>
            <a:off x="1175150" y="1062175"/>
            <a:ext cx="7307700" cy="3899400"/>
          </a:xfrm>
          <a:prstGeom prst="rect">
            <a:avLst/>
          </a:prstGeom>
        </p:spPr>
        <p:txBody>
          <a:bodyPr spcFirstLastPara="1" wrap="square" lIns="68575" tIns="34275" rIns="68575" bIns="34275" anchor="t" anchorCtr="0">
            <a:noAutofit/>
          </a:bodyPr>
          <a:lstStyle/>
          <a:p>
            <a:pPr marL="0" lvl="0" indent="0" algn="just" rtl="0">
              <a:lnSpc>
                <a:spcPct val="120000"/>
              </a:lnSpc>
              <a:spcBef>
                <a:spcPts val="400"/>
              </a:spcBef>
              <a:spcAft>
                <a:spcPts val="0"/>
              </a:spcAft>
              <a:buSzPts val="1018"/>
              <a:buNone/>
            </a:pPr>
            <a:r>
              <a:rPr lang="en" sz="1700" i="1" dirty="0">
                <a:solidFill>
                  <a:schemeClr val="dk1"/>
                </a:solidFill>
                <a:latin typeface="Times New Roman"/>
                <a:ea typeface="Times New Roman"/>
                <a:cs typeface="Times New Roman"/>
                <a:sym typeface="Times New Roman"/>
              </a:rPr>
              <a:t>The topic of our project is “</a:t>
            </a:r>
            <a:r>
              <a:rPr lang="en" sz="1700" b="1" i="1" dirty="0">
                <a:solidFill>
                  <a:schemeClr val="dk1"/>
                </a:solidFill>
                <a:latin typeface="Times New Roman"/>
                <a:ea typeface="Times New Roman"/>
                <a:cs typeface="Times New Roman"/>
                <a:sym typeface="Times New Roman"/>
              </a:rPr>
              <a:t>Health monitoring device using IOT-connected headphone.</a:t>
            </a:r>
            <a:r>
              <a:rPr lang="en" sz="1700" i="1" dirty="0">
                <a:solidFill>
                  <a:schemeClr val="dk1"/>
                </a:solidFill>
                <a:latin typeface="Times New Roman"/>
                <a:ea typeface="Times New Roman"/>
                <a:cs typeface="Times New Roman"/>
                <a:sym typeface="Times New Roman"/>
              </a:rPr>
              <a:t>”</a:t>
            </a:r>
            <a:endParaRPr sz="1700" i="1" dirty="0">
              <a:solidFill>
                <a:schemeClr val="dk1"/>
              </a:solidFill>
              <a:latin typeface="Times New Roman"/>
              <a:ea typeface="Times New Roman"/>
              <a:cs typeface="Times New Roman"/>
              <a:sym typeface="Times New Roman"/>
            </a:endParaRPr>
          </a:p>
          <a:p>
            <a:pPr marL="0" lvl="0" indent="0" algn="just" rtl="0">
              <a:lnSpc>
                <a:spcPct val="120000"/>
              </a:lnSpc>
              <a:spcBef>
                <a:spcPts val="400"/>
              </a:spcBef>
              <a:spcAft>
                <a:spcPts val="0"/>
              </a:spcAft>
              <a:buSzPts val="1018"/>
              <a:buNone/>
            </a:pPr>
            <a:r>
              <a:rPr lang="en" sz="1700" i="1" dirty="0">
                <a:solidFill>
                  <a:schemeClr val="dk1"/>
                </a:solidFill>
                <a:latin typeface="Times New Roman"/>
                <a:ea typeface="Times New Roman"/>
                <a:cs typeface="Times New Roman"/>
                <a:sym typeface="Times New Roman"/>
              </a:rPr>
              <a:t>Our Project is an IoT-connected health care device, which is connected as a part of Bluetooth headphones. It consists of surface electrodes, temperature sensors, GPS, etc., to obtain various health-related data such as heartbeat rate, temperature, and EKG. </a:t>
            </a:r>
            <a:endParaRPr sz="1700" i="1" dirty="0">
              <a:solidFill>
                <a:schemeClr val="dk1"/>
              </a:solidFill>
              <a:latin typeface="Times New Roman"/>
              <a:ea typeface="Times New Roman"/>
              <a:cs typeface="Times New Roman"/>
              <a:sym typeface="Times New Roman"/>
            </a:endParaRPr>
          </a:p>
          <a:p>
            <a:pPr marL="0" lvl="0" indent="0" algn="just" rtl="0">
              <a:lnSpc>
                <a:spcPct val="120000"/>
              </a:lnSpc>
              <a:spcBef>
                <a:spcPts val="400"/>
              </a:spcBef>
              <a:spcAft>
                <a:spcPts val="0"/>
              </a:spcAft>
              <a:buSzPts val="1018"/>
              <a:buNone/>
            </a:pPr>
            <a:r>
              <a:rPr lang="en" sz="1700" i="1" dirty="0">
                <a:solidFill>
                  <a:schemeClr val="dk1"/>
                </a:solidFill>
                <a:latin typeface="Times New Roman"/>
                <a:ea typeface="Times New Roman"/>
                <a:cs typeface="Times New Roman"/>
                <a:sym typeface="Times New Roman"/>
              </a:rPr>
              <a:t>The device can be connected to a mobile phone through IoT. The user's information such as height, weight and previous history should be saved in the application. Using this, the family doctor can access it directly to monitor the patient's condition every day and communicate with them. Along with this, it has a push-button as well, so in case of emergencies, patient’s can press it by themselves and send information to 911 and doctor.</a:t>
            </a:r>
            <a:endParaRPr sz="1700" i="1" dirty="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Engineering Drawing</a:t>
            </a:r>
            <a:endParaRPr b="1" i="1">
              <a:solidFill>
                <a:schemeClr val="dk1"/>
              </a:solidFill>
              <a:latin typeface="Times New Roman"/>
              <a:ea typeface="Times New Roman"/>
              <a:cs typeface="Times New Roman"/>
              <a:sym typeface="Times New Roman"/>
            </a:endParaRPr>
          </a:p>
        </p:txBody>
      </p:sp>
      <p:pic>
        <p:nvPicPr>
          <p:cNvPr id="89" name="Google Shape;89;p14"/>
          <p:cNvPicPr preferRelativeResize="0"/>
          <p:nvPr/>
        </p:nvPicPr>
        <p:blipFill>
          <a:blip r:embed="rId3">
            <a:alphaModFix/>
          </a:blip>
          <a:stretch>
            <a:fillRect/>
          </a:stretch>
        </p:blipFill>
        <p:spPr>
          <a:xfrm>
            <a:off x="971350" y="877575"/>
            <a:ext cx="7307699" cy="410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175150" y="237375"/>
            <a:ext cx="7307700" cy="766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b="1" i="1">
                <a:solidFill>
                  <a:schemeClr val="dk1"/>
                </a:solidFill>
                <a:latin typeface="Times New Roman"/>
                <a:ea typeface="Times New Roman"/>
                <a:cs typeface="Times New Roman"/>
                <a:sym typeface="Times New Roman"/>
              </a:rPr>
              <a:t>Block Diagram</a:t>
            </a:r>
            <a:endParaRPr b="1" i="1">
              <a:solidFill>
                <a:schemeClr val="dk1"/>
              </a:solidFill>
              <a:latin typeface="Times New Roman"/>
              <a:ea typeface="Times New Roman"/>
              <a:cs typeface="Times New Roman"/>
              <a:sym typeface="Times New Roman"/>
            </a:endParaRPr>
          </a:p>
        </p:txBody>
      </p:sp>
      <p:pic>
        <p:nvPicPr>
          <p:cNvPr id="95" name="Google Shape;95;p15"/>
          <p:cNvPicPr preferRelativeResize="0"/>
          <p:nvPr/>
        </p:nvPicPr>
        <p:blipFill rotWithShape="1">
          <a:blip r:embed="rId3">
            <a:alphaModFix/>
          </a:blip>
          <a:srcRect t="4827" b="9423"/>
          <a:stretch/>
        </p:blipFill>
        <p:spPr>
          <a:xfrm>
            <a:off x="2887850" y="938500"/>
            <a:ext cx="3259625" cy="4073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subTitle" idx="1"/>
          </p:nvPr>
        </p:nvSpPr>
        <p:spPr>
          <a:xfrm>
            <a:off x="1175150" y="1062175"/>
            <a:ext cx="7649400" cy="4030500"/>
          </a:xfrm>
          <a:prstGeom prst="rect">
            <a:avLst/>
          </a:prstGeom>
        </p:spPr>
        <p:txBody>
          <a:bodyPr spcFirstLastPara="1" wrap="square" lIns="68575" tIns="34275" rIns="68575" bIns="34275" anchor="t" anchorCtr="0">
            <a:normAutofit/>
          </a:bodyPr>
          <a:lstStyle/>
          <a:p>
            <a:pPr marL="0" lvl="0" indent="0" algn="just" rtl="0">
              <a:lnSpc>
                <a:spcPct val="20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The sensor is integrated pulse oximetry and heart-rate monitor sensor solution. It combines two LED’s, a photodetector, optimized optics, and low-noise analog signal processing to detect pulse and heart-rate signals. It operates from 1.8V and 3.3V power supplies and can be powered down through software with negligible standby current, permitting the power supply to remain connected at all times.</a:t>
            </a:r>
          </a:p>
        </p:txBody>
      </p:sp>
      <p:sp>
        <p:nvSpPr>
          <p:cNvPr id="113" name="Google Shape;113;p18"/>
          <p:cNvSpPr txBox="1">
            <a:spLocks noGrp="1"/>
          </p:cNvSpPr>
          <p:nvPr>
            <p:ph type="ctrTitle"/>
          </p:nvPr>
        </p:nvSpPr>
        <p:spPr>
          <a:xfrm>
            <a:off x="1276625" y="215175"/>
            <a:ext cx="7307700" cy="766500"/>
          </a:xfrm>
          <a:prstGeom prst="rect">
            <a:avLst/>
          </a:prstGeom>
        </p:spPr>
        <p:txBody>
          <a:bodyPr spcFirstLastPara="1" wrap="square" lIns="68575" tIns="34275" rIns="68575" bIns="34275" anchor="ctr" anchorCtr="0">
            <a:normAutofit/>
          </a:bodyPr>
          <a:lstStyle/>
          <a:p>
            <a:pPr marL="45720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MAX30100 Pulse Oximeter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subTitle" idx="1"/>
          </p:nvPr>
        </p:nvSpPr>
        <p:spPr>
          <a:xfrm>
            <a:off x="1175150" y="1062175"/>
            <a:ext cx="7649400" cy="4030500"/>
          </a:xfrm>
          <a:prstGeom prst="rect">
            <a:avLst/>
          </a:prstGeom>
        </p:spPr>
        <p:txBody>
          <a:bodyPr spcFirstLastPara="1" wrap="square" lIns="68575" tIns="34275" rIns="68575" bIns="34275" anchor="t" anchorCtr="0">
            <a:normAutofit/>
          </a:bodyPr>
          <a:lstStyle/>
          <a:p>
            <a:pPr marL="0" lvl="0" indent="0" algn="just" rtl="0">
              <a:lnSpc>
                <a:spcPct val="25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Features of MAX30100 Pulse Oximeter</a:t>
            </a:r>
          </a:p>
          <a:p>
            <a:pPr marL="0" lvl="0" indent="0" algn="just" rtl="0">
              <a:lnSpc>
                <a:spcPct val="25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1. Consumes very low power (operates from 1.8V and 3.3V)</a:t>
            </a:r>
          </a:p>
          <a:p>
            <a:pPr marL="0" lvl="0" indent="0" algn="just" rtl="0">
              <a:lnSpc>
                <a:spcPct val="25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2. Ultra-Low Shutdown Current (0.7µA, </a:t>
            </a:r>
            <a:r>
              <a:rPr lang="en-US" sz="1700" i="1" dirty="0" err="1">
                <a:solidFill>
                  <a:schemeClr val="dk1"/>
                </a:solidFill>
                <a:latin typeface="Times New Roman"/>
                <a:ea typeface="Times New Roman"/>
                <a:cs typeface="Times New Roman"/>
                <a:sym typeface="Times New Roman"/>
              </a:rPr>
              <a:t>typ</a:t>
            </a:r>
            <a:r>
              <a:rPr lang="en-US" sz="1700" i="1" dirty="0">
                <a:solidFill>
                  <a:schemeClr val="dk1"/>
                </a:solidFill>
                <a:latin typeface="Times New Roman"/>
                <a:ea typeface="Times New Roman"/>
                <a:cs typeface="Times New Roman"/>
                <a:sym typeface="Times New Roman"/>
              </a:rPr>
              <a:t>)</a:t>
            </a:r>
          </a:p>
          <a:p>
            <a:pPr marL="0" lvl="0" indent="0" algn="just" rtl="0">
              <a:lnSpc>
                <a:spcPct val="250000"/>
              </a:lnSpc>
              <a:spcBef>
                <a:spcPts val="400"/>
              </a:spcBef>
              <a:spcAft>
                <a:spcPts val="0"/>
              </a:spcAft>
              <a:buNone/>
            </a:pPr>
            <a:r>
              <a:rPr lang="en-US" sz="1700" i="1" dirty="0">
                <a:solidFill>
                  <a:schemeClr val="dk1"/>
                </a:solidFill>
                <a:latin typeface="Times New Roman"/>
                <a:ea typeface="Times New Roman"/>
                <a:cs typeface="Times New Roman"/>
                <a:sym typeface="Times New Roman"/>
              </a:rPr>
              <a:t>3. Fast Data Output Capability</a:t>
            </a:r>
          </a:p>
        </p:txBody>
      </p:sp>
      <p:sp>
        <p:nvSpPr>
          <p:cNvPr id="113" name="Google Shape;113;p18"/>
          <p:cNvSpPr txBox="1">
            <a:spLocks noGrp="1"/>
          </p:cNvSpPr>
          <p:nvPr>
            <p:ph type="ctrTitle"/>
          </p:nvPr>
        </p:nvSpPr>
        <p:spPr>
          <a:xfrm>
            <a:off x="1276625" y="215175"/>
            <a:ext cx="7307700" cy="766500"/>
          </a:xfrm>
          <a:prstGeom prst="rect">
            <a:avLst/>
          </a:prstGeom>
        </p:spPr>
        <p:txBody>
          <a:bodyPr spcFirstLastPara="1" wrap="square" lIns="68575" tIns="34275" rIns="68575" bIns="34275" anchor="ctr" anchorCtr="0">
            <a:normAutofit/>
          </a:bodyPr>
          <a:lstStyle/>
          <a:p>
            <a:pPr marL="457200" lvl="0" indent="0" algn="ctr" rtl="0">
              <a:spcBef>
                <a:spcPts val="0"/>
              </a:spcBef>
              <a:spcAft>
                <a:spcPts val="0"/>
              </a:spcAft>
              <a:buNone/>
            </a:pPr>
            <a:r>
              <a:rPr lang="en-US" b="1" i="1" dirty="0">
                <a:solidFill>
                  <a:schemeClr val="dk1"/>
                </a:solidFill>
                <a:latin typeface="Times New Roman"/>
                <a:ea typeface="Times New Roman"/>
                <a:cs typeface="Times New Roman"/>
                <a:sym typeface="Times New Roman"/>
              </a:rPr>
              <a:t>MAX30100 Pulse Oximeter</a:t>
            </a:r>
          </a:p>
        </p:txBody>
      </p:sp>
    </p:spTree>
    <p:extLst>
      <p:ext uri="{BB962C8B-B14F-4D97-AF65-F5344CB8AC3E}">
        <p14:creationId xmlns:p14="http://schemas.microsoft.com/office/powerpoint/2010/main" val="3460593960"/>
      </p:ext>
    </p:extLst>
  </p:cSld>
  <p:clrMapOvr>
    <a:masterClrMapping/>
  </p:clrMapOvr>
</p:sld>
</file>

<file path=ppt/theme/theme1.xml><?xml version="1.0" encoding="utf-8"?>
<a:theme xmlns:a="http://schemas.openxmlformats.org/drawingml/2006/main" name="1022 Unit 5-Master (1)">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6274</TotalTime>
  <Words>2630</Words>
  <Application>Microsoft Office PowerPoint</Application>
  <PresentationFormat>On-screen Show (16:9)</PresentationFormat>
  <Paragraphs>293</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Times New Roman</vt:lpstr>
      <vt:lpstr>Arial</vt:lpstr>
      <vt:lpstr>Pacifico</vt:lpstr>
      <vt:lpstr>1022 Unit 5-Master (1)</vt:lpstr>
      <vt:lpstr>  EMBT-ESE 4009  Interfacing with spo2   Project topic:Health monitoring device using IOT -connected headphone.      </vt:lpstr>
      <vt:lpstr>Contents</vt:lpstr>
      <vt:lpstr>Introduction</vt:lpstr>
      <vt:lpstr>Introduction</vt:lpstr>
      <vt:lpstr>An Overview of the Project.</vt:lpstr>
      <vt:lpstr>Engineering Drawing</vt:lpstr>
      <vt:lpstr>Block Diagram</vt:lpstr>
      <vt:lpstr>MAX30100 Pulse Oximeter</vt:lpstr>
      <vt:lpstr>MAX30100 Pulse Oximeter</vt:lpstr>
      <vt:lpstr>ESP32 Microcontroller Board</vt:lpstr>
      <vt:lpstr>Working of MAX30100 Pulse Oximeter and Heart-Rate Sensor</vt:lpstr>
      <vt:lpstr>Working of MAX30100 Pulse Oximeter and Heart-Rate Sensor</vt:lpstr>
      <vt:lpstr>MAX30100 Board</vt:lpstr>
      <vt:lpstr>Working of MAX30100 Pulse Oximeter and Heart-Rate Sensor working</vt:lpstr>
      <vt:lpstr>Working of MAX30100 Pulse Oximeter and Heart-Rate Sensor working</vt:lpstr>
      <vt:lpstr>Working of MAX30100 Pulse Oximeter and Heart-Rate Sensor working</vt:lpstr>
      <vt:lpstr>Working of MAX30100 Pulse Oximeter and Heart-Rate Sensor working</vt:lpstr>
      <vt:lpstr>Working of MAX30100 Pulse Oximeter and Heart-Rate Sensor working</vt:lpstr>
      <vt:lpstr>Working of MAX30100 Pulse Oximeter and Heart-Rate Sensor working</vt:lpstr>
      <vt:lpstr>Source Code/Program</vt:lpstr>
      <vt:lpstr>Source Code/Program</vt:lpstr>
      <vt:lpstr>Source Code/Program</vt:lpstr>
      <vt:lpstr>Source Code/Program</vt:lpstr>
      <vt:lpstr>Source Code/Program</vt:lpstr>
      <vt:lpstr>Source Code/Program</vt:lpstr>
      <vt:lpstr>Source Code/Program</vt:lpstr>
      <vt:lpstr>Source Code/Program</vt:lpstr>
      <vt:lpstr>Source Code/Program</vt:lpstr>
      <vt:lpstr>Source Code/Program</vt:lpstr>
      <vt:lpstr>Output </vt:lpstr>
      <vt:lpstr>Output in  blynk App   </vt:lpstr>
      <vt:lpstr>Connections </vt:lpstr>
      <vt:lpstr>Connections </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EMBT-ESE 4009  Testing of Components.   Project topic:Health monitoring device using IOT -connected headphone.      </dc:title>
  <cp:lastModifiedBy>Fahad Ambalath Abdulrahiman</cp:lastModifiedBy>
  <cp:revision>44</cp:revision>
  <dcterms:modified xsi:type="dcterms:W3CDTF">2021-07-12T20:34:47Z</dcterms:modified>
</cp:coreProperties>
</file>